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Lst>
  <p:sldSz cy="6858000" cx="9144000"/>
  <p:notesSz cx="6797675" cy="9926625"/>
  <p:embeddedFontLst>
    <p:embeddedFont>
      <p:font typeface="Roboto"/>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44" roundtripDataSignature="AMtx7mgMA/biyadWYdS5JdV1HY4Dp1jr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C8EF23F-4944-4F2D-8944-AF991AEC08E5}">
  <a:tblStyle styleId="{5C8EF23F-4944-4F2D-8944-AF991AEC08E5}"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oboto-regular.fntdata"/><Relationship Id="rId20" Type="http://schemas.openxmlformats.org/officeDocument/2006/relationships/slide" Target="slides/slide14.xml"/><Relationship Id="rId42" Type="http://schemas.openxmlformats.org/officeDocument/2006/relationships/font" Target="fonts/Roboto-italic.fntdata"/><Relationship Id="rId41" Type="http://schemas.openxmlformats.org/officeDocument/2006/relationships/font" Target="fonts/Roboto-bold.fntdata"/><Relationship Id="rId22" Type="http://schemas.openxmlformats.org/officeDocument/2006/relationships/slide" Target="slides/slide16.xml"/><Relationship Id="rId44" Type="http://customschemas.google.com/relationships/presentationmetadata" Target="metadata"/><Relationship Id="rId21" Type="http://schemas.openxmlformats.org/officeDocument/2006/relationships/slide" Target="slides/slide15.xml"/><Relationship Id="rId43" Type="http://schemas.openxmlformats.org/officeDocument/2006/relationships/font" Target="fonts/Roboto-boldItalic.fnt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2804bc1edb4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64" name="Google Shape;64;g2804bc1edb4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3421e4214b4_0_5: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70" name="Google Shape;70;g3421e4214b4_0_5: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GB" sz="1000">
                <a:solidFill>
                  <a:schemeClr val="dk1"/>
                </a:solidFill>
                <a:latin typeface="Calibri"/>
                <a:ea typeface="Calibri"/>
                <a:cs typeface="Calibri"/>
                <a:sym typeface="Calibri"/>
              </a:rPr>
              <a:t>During puberty children undergo various Physical changes</a:t>
            </a:r>
            <a:r>
              <a:rPr lang="en-GB" sz="1000">
                <a:solidFill>
                  <a:schemeClr val="dk1"/>
                </a:solidFill>
                <a:latin typeface="Calibri"/>
                <a:ea typeface="Calibri"/>
                <a:cs typeface="Calibri"/>
                <a:sym typeface="Calibri"/>
              </a:rPr>
              <a:t> - growth of body hair, changes in their voice, menstruation. </a:t>
            </a:r>
            <a:endParaRPr sz="1000">
              <a:solidFill>
                <a:schemeClr val="dk1"/>
              </a:solidFill>
              <a:latin typeface="Calibri"/>
              <a:ea typeface="Calibri"/>
              <a:cs typeface="Calibri"/>
              <a:sym typeface="Calibri"/>
            </a:endParaRPr>
          </a:p>
          <a:p>
            <a:pPr indent="-292100" lvl="0" marL="457200" rtl="0" algn="l">
              <a:lnSpc>
                <a:spcPct val="115000"/>
              </a:lnSpc>
              <a:spcBef>
                <a:spcPts val="1200"/>
              </a:spcBef>
              <a:spcAft>
                <a:spcPts val="0"/>
              </a:spcAft>
              <a:buClr>
                <a:schemeClr val="dk1"/>
              </a:buClr>
              <a:buSzPts val="1000"/>
              <a:buFont typeface="Calibri"/>
              <a:buChar char="●"/>
            </a:pPr>
            <a:r>
              <a:rPr lang="en-GB" sz="1000">
                <a:solidFill>
                  <a:schemeClr val="dk1"/>
                </a:solidFill>
                <a:latin typeface="Calibri"/>
                <a:ea typeface="Calibri"/>
                <a:cs typeface="Calibri"/>
                <a:sym typeface="Calibri"/>
              </a:rPr>
              <a:t>These may be confusing or distressing, especially for those who have limited verbal communication or expressive communication skills. </a:t>
            </a:r>
            <a:endParaRPr sz="1000">
              <a:solidFill>
                <a:schemeClr val="dk1"/>
              </a:solidFill>
              <a:latin typeface="Calibri"/>
              <a:ea typeface="Calibri"/>
              <a:cs typeface="Calibri"/>
              <a:sym typeface="Calibri"/>
            </a:endParaRPr>
          </a:p>
          <a:p>
            <a:pPr indent="-292100" lvl="0" marL="457200" rtl="0" algn="l">
              <a:lnSpc>
                <a:spcPct val="115000"/>
              </a:lnSpc>
              <a:spcBef>
                <a:spcPts val="0"/>
              </a:spcBef>
              <a:spcAft>
                <a:spcPts val="0"/>
              </a:spcAft>
              <a:buClr>
                <a:schemeClr val="dk1"/>
              </a:buClr>
              <a:buSzPts val="1000"/>
              <a:buFont typeface="Calibri"/>
              <a:buChar char="●"/>
            </a:pPr>
            <a:r>
              <a:rPr lang="en-GB" sz="1000">
                <a:solidFill>
                  <a:schemeClr val="dk1"/>
                </a:solidFill>
                <a:latin typeface="Calibri"/>
                <a:ea typeface="Calibri"/>
                <a:cs typeface="Calibri"/>
                <a:sym typeface="Calibri"/>
              </a:rPr>
              <a:t>Sensitivities may heighten during this period, and the physical changes could cause discomfort or anxiety, such as the feeling of new body sensations, hygiene routines, and the onset of menstruation</a:t>
            </a:r>
            <a:endParaRPr sz="1000">
              <a:solidFill>
                <a:schemeClr val="dk1"/>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b="1" lang="en-GB" sz="1000">
                <a:solidFill>
                  <a:schemeClr val="dk1"/>
                </a:solidFill>
              </a:rPr>
              <a:t>Emotional changes</a:t>
            </a:r>
            <a:r>
              <a:rPr lang="en-GB" sz="1000">
                <a:solidFill>
                  <a:schemeClr val="dk1"/>
                </a:solidFill>
              </a:rPr>
              <a:t> are another hallmark of puberty. For children with SEND, these changes may manifest in:   </a:t>
            </a:r>
            <a:endParaRPr sz="1000">
              <a:solidFill>
                <a:schemeClr val="dk1"/>
              </a:solidFill>
            </a:endParaRPr>
          </a:p>
          <a:p>
            <a:pPr indent="-299974" lvl="0" marL="457200" rtl="0" algn="l">
              <a:lnSpc>
                <a:spcPct val="115000"/>
              </a:lnSpc>
              <a:spcBef>
                <a:spcPts val="1200"/>
              </a:spcBef>
              <a:spcAft>
                <a:spcPts val="0"/>
              </a:spcAft>
              <a:buClr>
                <a:schemeClr val="dk1"/>
              </a:buClr>
              <a:buSzPts val="1124"/>
              <a:buFont typeface="Calibri"/>
              <a:buChar char="●"/>
            </a:pPr>
            <a:r>
              <a:rPr lang="en-GB" sz="1000">
                <a:solidFill>
                  <a:schemeClr val="dk1"/>
                </a:solidFill>
              </a:rPr>
              <a:t>Increased emotional sensitivity or difficulty processing emotions.</a:t>
            </a:r>
            <a:endParaRPr sz="1000">
              <a:solidFill>
                <a:schemeClr val="dk1"/>
              </a:solidFill>
            </a:endParaRPr>
          </a:p>
          <a:p>
            <a:pPr indent="-292100" lvl="0" marL="457200" rtl="0" algn="l">
              <a:lnSpc>
                <a:spcPct val="115000"/>
              </a:lnSpc>
              <a:spcBef>
                <a:spcPts val="0"/>
              </a:spcBef>
              <a:spcAft>
                <a:spcPts val="0"/>
              </a:spcAft>
              <a:buClr>
                <a:schemeClr val="dk1"/>
              </a:buClr>
              <a:buSzPts val="1000"/>
              <a:buChar char="●"/>
            </a:pPr>
            <a:r>
              <a:rPr lang="en-GB" sz="1000">
                <a:solidFill>
                  <a:schemeClr val="dk1"/>
                </a:solidFill>
              </a:rPr>
              <a:t>Challenges in understanding or expressing complex emotions like sexual attraction, confusion about gender identity, or frustration with body changes.</a:t>
            </a:r>
            <a:endParaRPr sz="1000">
              <a:solidFill>
                <a:schemeClr val="dk1"/>
              </a:solidFill>
            </a:endParaRPr>
          </a:p>
          <a:p>
            <a:pPr indent="-292100" lvl="0" marL="457200" rtl="0" algn="l">
              <a:lnSpc>
                <a:spcPct val="115000"/>
              </a:lnSpc>
              <a:spcBef>
                <a:spcPts val="0"/>
              </a:spcBef>
              <a:spcAft>
                <a:spcPts val="0"/>
              </a:spcAft>
              <a:buClr>
                <a:schemeClr val="dk1"/>
              </a:buClr>
              <a:buSzPts val="1000"/>
              <a:buChar char="●"/>
            </a:pPr>
            <a:r>
              <a:rPr lang="en-GB" sz="1000">
                <a:solidFill>
                  <a:schemeClr val="dk1"/>
                </a:solidFill>
              </a:rPr>
              <a:t>Mood swings and emotional outbursts, which are already common in puberty, may be more pronounced or misunderstood if the child has communication difficulties.</a:t>
            </a:r>
            <a:endParaRPr sz="10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GB" sz="1000">
                <a:solidFill>
                  <a:schemeClr val="dk1"/>
                </a:solidFill>
              </a:rPr>
              <a:t>Social Changes</a:t>
            </a:r>
            <a:endParaRPr b="1" sz="10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GB" sz="1000">
                <a:solidFill>
                  <a:schemeClr val="dk1"/>
                </a:solidFill>
              </a:rPr>
              <a:t>Puberty brings increased awareness of social dynamics, and this can be challenging for children with Autism SEND who may struggle with social communication and understanding social cues. These difficulties may lead to:</a:t>
            </a:r>
            <a:endParaRPr sz="1000">
              <a:solidFill>
                <a:schemeClr val="dk1"/>
              </a:solidFill>
            </a:endParaRPr>
          </a:p>
          <a:p>
            <a:pPr indent="-292100" lvl="0" marL="457200" rtl="0" algn="l">
              <a:lnSpc>
                <a:spcPct val="115000"/>
              </a:lnSpc>
              <a:spcBef>
                <a:spcPts val="1200"/>
              </a:spcBef>
              <a:spcAft>
                <a:spcPts val="0"/>
              </a:spcAft>
              <a:buClr>
                <a:schemeClr val="dk1"/>
              </a:buClr>
              <a:buSzPts val="1000"/>
              <a:buChar char="●"/>
            </a:pPr>
            <a:r>
              <a:rPr lang="en-GB" sz="1000">
                <a:solidFill>
                  <a:schemeClr val="dk1"/>
                </a:solidFill>
              </a:rPr>
              <a:t>Social isolation or confusion in peer interactions.</a:t>
            </a:r>
            <a:endParaRPr sz="1000">
              <a:solidFill>
                <a:schemeClr val="dk1"/>
              </a:solidFill>
            </a:endParaRPr>
          </a:p>
          <a:p>
            <a:pPr indent="-292100" lvl="0" marL="457200" rtl="0" algn="l">
              <a:lnSpc>
                <a:spcPct val="115000"/>
              </a:lnSpc>
              <a:spcBef>
                <a:spcPts val="0"/>
              </a:spcBef>
              <a:spcAft>
                <a:spcPts val="0"/>
              </a:spcAft>
              <a:buClr>
                <a:schemeClr val="dk1"/>
              </a:buClr>
              <a:buSzPts val="1000"/>
              <a:buChar char="●"/>
            </a:pPr>
            <a:r>
              <a:rPr lang="en-GB" sz="1000">
                <a:solidFill>
                  <a:schemeClr val="dk1"/>
                </a:solidFill>
              </a:rPr>
              <a:t>Difficulty understanding the norms surrounding friendships and romantic relationships.</a:t>
            </a:r>
            <a:endParaRPr sz="1000">
              <a:solidFill>
                <a:schemeClr val="dk1"/>
              </a:solidFill>
            </a:endParaRPr>
          </a:p>
          <a:p>
            <a:pPr indent="-292100" lvl="0" marL="457200" rtl="0" algn="l">
              <a:lnSpc>
                <a:spcPct val="115000"/>
              </a:lnSpc>
              <a:spcBef>
                <a:spcPts val="0"/>
              </a:spcBef>
              <a:spcAft>
                <a:spcPts val="0"/>
              </a:spcAft>
              <a:buClr>
                <a:schemeClr val="dk1"/>
              </a:buClr>
              <a:buSzPts val="1000"/>
              <a:buChar char="●"/>
            </a:pPr>
            <a:r>
              <a:rPr lang="en-GB" sz="1000">
                <a:solidFill>
                  <a:schemeClr val="dk1"/>
                </a:solidFill>
              </a:rPr>
              <a:t>Challenges in expressing consent or discomfort, particularly in situations involving personal space or physical touch.</a:t>
            </a:r>
            <a:endParaRPr sz="1000">
              <a:solidFill>
                <a:schemeClr val="dk1"/>
              </a:solidFill>
            </a:endParaRPr>
          </a:p>
          <a:p>
            <a:pPr indent="0" lvl="0" marL="0" rtl="0" algn="l">
              <a:spcBef>
                <a:spcPts val="120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3421e4214b4_0_1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76" name="Google Shape;76;g3421e4214b4_0_1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42634a2062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82" name="Google Shape;82;g342634a2062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 of you know the </a:t>
            </a:r>
            <a:r>
              <a:rPr lang="en-GB"/>
              <a:t>impact</a:t>
            </a:r>
            <a:r>
              <a:rPr lang="en-GB"/>
              <a:t> of Autism on learning, and the impact of any learning difficulties on how our young people are going to process their changing bodies, how they would communicate those changes and any questions or worries they may have. What is really important to keep in mind is that all our </a:t>
            </a:r>
            <a:r>
              <a:rPr lang="en-GB"/>
              <a:t>young</a:t>
            </a:r>
            <a:r>
              <a:rPr lang="en-GB"/>
              <a:t> people are going to be developing physically and emotionally like any of their peers. </a:t>
            </a:r>
            <a:endParaRPr/>
          </a:p>
          <a:p>
            <a:pPr indent="0" lvl="0" marL="0" rtl="0" algn="l">
              <a:spcBef>
                <a:spcPts val="0"/>
              </a:spcBef>
              <a:spcAft>
                <a:spcPts val="0"/>
              </a:spcAft>
              <a:buNone/>
            </a:pPr>
            <a:r>
              <a:rPr lang="en-GB"/>
              <a:t>Developmental delays and severe learning difficulties will not delay the onset of puberty or the signs children will display, unless of course a child has a condition or syndrome affecting their hormonal development.</a:t>
            </a:r>
            <a:endParaRPr/>
          </a:p>
        </p:txBody>
      </p:sp>
      <p:sp>
        <p:nvSpPr>
          <p:cNvPr id="88" name="Google Shape;88;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42634a2062_0_7: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96" name="Google Shape;96;g342634a2062_0_7: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304800" lvl="0" marL="457200" rtl="0" algn="l">
              <a:lnSpc>
                <a:spcPct val="115000"/>
              </a:lnSpc>
              <a:spcBef>
                <a:spcPts val="1200"/>
              </a:spcBef>
              <a:spcAft>
                <a:spcPts val="0"/>
              </a:spcAft>
              <a:buClr>
                <a:schemeClr val="dk1"/>
              </a:buClr>
              <a:buSzPts val="1200"/>
              <a:buChar char="●"/>
            </a:pPr>
            <a:r>
              <a:rPr b="1" lang="en-GB" sz="1200">
                <a:solidFill>
                  <a:schemeClr val="dk1"/>
                </a:solidFill>
              </a:rPr>
              <a:t>Physical Care:</a:t>
            </a:r>
            <a:r>
              <a:rPr lang="en-GB" sz="1200">
                <a:solidFill>
                  <a:schemeClr val="dk1"/>
                </a:solidFill>
              </a:rPr>
              <a:t> Teaching and assisting with self-care tasks, such as menstrual hygiene, body awareness, and grooming. This may involve creating a routine that the child can understand and follow, with consistent support.</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b="1" lang="en-GB" sz="1200">
                <a:solidFill>
                  <a:schemeClr val="dk1"/>
                </a:solidFill>
              </a:rPr>
              <a:t>Emotional Support:</a:t>
            </a:r>
            <a:r>
              <a:rPr lang="en-GB" sz="1200">
                <a:solidFill>
                  <a:schemeClr val="dk1"/>
                </a:solidFill>
              </a:rPr>
              <a:t> Providing consistent, clear explanations about the changes happening to their body in a way they can understand. Visual aids, social stories, or communication boards may be helpful for children with limited verbal communication.</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b="1" lang="en-GB" sz="1200">
                <a:solidFill>
                  <a:schemeClr val="dk1"/>
                </a:solidFill>
              </a:rPr>
              <a:t>Social Skills Training:</a:t>
            </a:r>
            <a:r>
              <a:rPr lang="en-GB" sz="1200">
                <a:solidFill>
                  <a:schemeClr val="dk1"/>
                </a:solidFill>
              </a:rPr>
              <a:t> Offering structured social skills training to help children understand appropriate social behaviors, boundaries, and relationships. This might include teaching concepts like personal space, consent, and respecting others' privacy.</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b="1" lang="en-GB" sz="1200">
                <a:solidFill>
                  <a:schemeClr val="dk1"/>
                </a:solidFill>
              </a:rPr>
              <a:t>Professional Support:</a:t>
            </a:r>
            <a:r>
              <a:rPr lang="en-GB" sz="1200">
                <a:solidFill>
                  <a:schemeClr val="dk1"/>
                </a:solidFill>
              </a:rPr>
              <a:t> Collaboration with healthcare professionals such as doctors, therapists, and educators is crucial in providing a well-rounded support system. Specialists in autism and PMLD can offer tailored strategies for navigating the challenges of puberty.</a:t>
            </a:r>
            <a:endParaRPr sz="2900">
              <a:solidFill>
                <a:srgbClr val="595959"/>
              </a:solidFill>
            </a:endParaRPr>
          </a:p>
          <a:p>
            <a:pPr indent="0" lvl="0" marL="0" rtl="0" algn="l">
              <a:spcBef>
                <a:spcPts val="120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4f5af0b16a_0_75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4f5af0b16a_0_75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24f9a1d836d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24f9a1d836d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256032" lvl="0" marL="365760" rtl="0" algn="just">
              <a:lnSpc>
                <a:spcPct val="143750"/>
              </a:lnSpc>
              <a:spcBef>
                <a:spcPts val="1600"/>
              </a:spcBef>
              <a:spcAft>
                <a:spcPts val="0"/>
              </a:spcAft>
              <a:buClr>
                <a:srgbClr val="2DA2BF"/>
              </a:buClr>
              <a:buSzPts val="1088"/>
              <a:buFont typeface="Noto Sans Symbols"/>
              <a:buChar char="🞂"/>
            </a:pPr>
            <a:r>
              <a:t/>
            </a:r>
            <a:endParaRPr b="1" sz="1600">
              <a:solidFill>
                <a:srgbClr val="DA1F28"/>
              </a:solidFill>
              <a:latin typeface="Lucida Sans"/>
              <a:ea typeface="Lucida Sans"/>
              <a:cs typeface="Lucida Sans"/>
              <a:sym typeface="Lucida Sans"/>
            </a:endParaRPr>
          </a:p>
          <a:p>
            <a:pPr indent="-248157" lvl="0" marL="365760" rtl="0" algn="l">
              <a:lnSpc>
                <a:spcPct val="80000"/>
              </a:lnSpc>
              <a:spcBef>
                <a:spcPts val="0"/>
              </a:spcBef>
              <a:spcAft>
                <a:spcPts val="0"/>
              </a:spcAft>
              <a:buClr>
                <a:srgbClr val="595959"/>
              </a:buClr>
              <a:buSzPts val="1100"/>
              <a:buFont typeface="Arial"/>
              <a:buChar char="🞂"/>
            </a:pPr>
            <a:r>
              <a:rPr lang="en-GB">
                <a:solidFill>
                  <a:srgbClr val="595959"/>
                </a:solidFill>
              </a:rPr>
              <a:t>To embrace the challenges of creating a happy and successful adult life, pupils need knowledge that will enable them to make informed decisions about their wellbeing, health and relationships and to build their self-efficacy. Pupils can also put this knowledge into practice as they develop the capacity to make sound decisions when facing risks, challenges and complex contexts.</a:t>
            </a:r>
            <a:endParaRPr>
              <a:solidFill>
                <a:srgbClr val="595959"/>
              </a:solidFill>
            </a:endParaRPr>
          </a:p>
          <a:p>
            <a:pPr indent="-248157" lvl="0" marL="365760" rtl="0" algn="l">
              <a:lnSpc>
                <a:spcPct val="80000"/>
              </a:lnSpc>
              <a:spcBef>
                <a:spcPts val="0"/>
              </a:spcBef>
              <a:spcAft>
                <a:spcPts val="0"/>
              </a:spcAft>
              <a:buClr>
                <a:srgbClr val="595959"/>
              </a:buClr>
              <a:buSzPts val="1100"/>
              <a:buFont typeface="Arial"/>
              <a:buChar char="🞂"/>
            </a:pPr>
            <a:r>
              <a:rPr lang="en-GB">
                <a:solidFill>
                  <a:srgbClr val="595959"/>
                </a:solidFill>
              </a:rPr>
              <a:t>High quality, evidence-based and age-appropriate teaching of these subjects can help prepare pupils for the opportunities, responsibilities and experiences of adult life. They can also enable schools to promote the spiritual, moral, social, cultural, mental and physical development of pupils, at school and in society.</a:t>
            </a:r>
            <a:endParaRPr>
              <a:solidFill>
                <a:srgbClr val="595959"/>
              </a:solidFill>
            </a:endParaRPr>
          </a:p>
          <a:p>
            <a:pPr indent="-256793" lvl="0" marL="365760" rtl="0" algn="just">
              <a:lnSpc>
                <a:spcPct val="143750"/>
              </a:lnSpc>
              <a:spcBef>
                <a:spcPts val="1600"/>
              </a:spcBef>
              <a:spcAft>
                <a:spcPts val="0"/>
              </a:spcAft>
              <a:buClr>
                <a:srgbClr val="2DA2BF"/>
              </a:buClr>
              <a:buSzPts val="1100"/>
              <a:buFont typeface="Noto Sans Symbols"/>
              <a:buChar char="🞂"/>
            </a:pPr>
            <a:r>
              <a:rPr lang="en-GB">
                <a:solidFill>
                  <a:srgbClr val="595959"/>
                </a:solidFill>
              </a:rPr>
              <a:t>The Relationships Education, Relationships and Sex Education and Health Education (England) Regulations 2019 make </a:t>
            </a:r>
            <a:r>
              <a:rPr b="1" lang="en-GB">
                <a:solidFill>
                  <a:srgbClr val="595959"/>
                </a:solidFill>
              </a:rPr>
              <a:t>Relationships Education</a:t>
            </a:r>
            <a:r>
              <a:rPr lang="en-GB">
                <a:solidFill>
                  <a:srgbClr val="595959"/>
                </a:solidFill>
              </a:rPr>
              <a:t> compulsory for all pupils in primary schools and </a:t>
            </a:r>
            <a:r>
              <a:rPr b="1" lang="en-GB">
                <a:solidFill>
                  <a:srgbClr val="595959"/>
                </a:solidFill>
              </a:rPr>
              <a:t>Relationships and Sex Education</a:t>
            </a:r>
            <a:r>
              <a:rPr lang="en-GB">
                <a:solidFill>
                  <a:srgbClr val="595959"/>
                </a:solidFill>
              </a:rPr>
              <a:t> (RSE) compulsory for all pupils in secondary schools. They also make </a:t>
            </a:r>
            <a:r>
              <a:rPr b="1" lang="en-GB">
                <a:solidFill>
                  <a:srgbClr val="595959"/>
                </a:solidFill>
              </a:rPr>
              <a:t>Health Education compulsory in all schools.</a:t>
            </a:r>
            <a:endParaRPr b="1">
              <a:solidFill>
                <a:srgbClr val="595959"/>
              </a:solidFill>
            </a:endParaRPr>
          </a:p>
          <a:p>
            <a:pPr indent="-256793" lvl="0" marL="365760" rtl="0" algn="just">
              <a:lnSpc>
                <a:spcPct val="143750"/>
              </a:lnSpc>
              <a:spcBef>
                <a:spcPts val="1600"/>
              </a:spcBef>
              <a:spcAft>
                <a:spcPts val="0"/>
              </a:spcAft>
              <a:buClr>
                <a:srgbClr val="2DA2BF"/>
              </a:buClr>
              <a:buSzPts val="1100"/>
              <a:buFont typeface="Noto Sans Symbols"/>
              <a:buChar char="🞂"/>
            </a:pPr>
            <a:r>
              <a:rPr b="1" lang="en-GB">
                <a:solidFill>
                  <a:srgbClr val="DA1F28"/>
                </a:solidFill>
                <a:latin typeface="Lucida Sans"/>
                <a:ea typeface="Lucida Sans"/>
                <a:cs typeface="Lucida Sans"/>
                <a:sym typeface="Lucida Sans"/>
              </a:rPr>
              <a:t>Pupils with autism and learning difficulties are more likely to lack social understanding and therefore schools have a responsibility to teach them what is socially acceptable and what isn’t. All schools have a duty to deliver RSHE in a way pupils can understand.</a:t>
            </a:r>
            <a:endParaRPr>
              <a:solidFill>
                <a:srgbClr val="AF7B51"/>
              </a:solidFill>
              <a:latin typeface="Calibri"/>
              <a:ea typeface="Calibri"/>
              <a:cs typeface="Calibri"/>
              <a:sym typeface="Calibri"/>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24f45c14074_0_2: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800"/>
              <a:buFont typeface="Arial"/>
              <a:buNone/>
            </a:pPr>
            <a:r>
              <a:t/>
            </a:r>
            <a:endParaRPr/>
          </a:p>
        </p:txBody>
      </p:sp>
      <p:sp>
        <p:nvSpPr>
          <p:cNvPr id="114" name="Google Shape;114;g24f45c14074_0_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24f9a1d836d_0_15: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298450" lvl="0" marL="457200" rtl="0" algn="just">
              <a:lnSpc>
                <a:spcPct val="143750"/>
              </a:lnSpc>
              <a:spcBef>
                <a:spcPts val="1600"/>
              </a:spcBef>
              <a:spcAft>
                <a:spcPts val="0"/>
              </a:spcAft>
              <a:buSzPts val="1100"/>
              <a:buAutoNum type="arabicPeriod"/>
            </a:pPr>
            <a:r>
              <a:rPr lang="en-GB" sz="1600">
                <a:solidFill>
                  <a:schemeClr val="dk1"/>
                </a:solidFill>
              </a:rPr>
              <a:t>A good understanding of pupils’ faith backgrounds and positive relationships between the school and local faith communities help to create a constructive context for the teaching of these subjects. </a:t>
            </a:r>
            <a:endParaRPr sz="1600">
              <a:solidFill>
                <a:schemeClr val="dk1"/>
              </a:solidFill>
            </a:endParaRPr>
          </a:p>
          <a:p>
            <a:pPr indent="-330200" lvl="0" marL="457200" rtl="0" algn="just">
              <a:lnSpc>
                <a:spcPct val="143750"/>
              </a:lnSpc>
              <a:spcBef>
                <a:spcPts val="1600"/>
              </a:spcBef>
              <a:spcAft>
                <a:spcPts val="0"/>
              </a:spcAft>
              <a:buClr>
                <a:schemeClr val="dk1"/>
              </a:buClr>
              <a:buSzPts val="1600"/>
              <a:buAutoNum type="arabicPeriod"/>
            </a:pPr>
            <a:r>
              <a:rPr lang="en-GB" sz="1600">
                <a:solidFill>
                  <a:schemeClr val="dk1"/>
                </a:solidFill>
              </a:rPr>
              <a:t>This is particularly important when planning teaching for pupils with special educational needs and disabilities who represent a large minority of pupils. High quality teaching that is differentiated and personalised will be the starting point to ensure accessibility.</a:t>
            </a:r>
            <a:endParaRPr sz="1600">
              <a:solidFill>
                <a:schemeClr val="dk1"/>
              </a:solidFill>
            </a:endParaRPr>
          </a:p>
        </p:txBody>
      </p:sp>
      <p:sp>
        <p:nvSpPr>
          <p:cNvPr id="120" name="Google Shape;120;g24f9a1d836d_0_15: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24f9a1d836d_0_8: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a:t>The DfE has just launched a consultation on relationship, RSE and health education, with a view of updating the curriculum. The proposed curriculum is looking to introduce age limits to ensure children are not being taught about sensitive and complex topics before they are fully ready to understand them. We already think about children’s understanding when devising a curriculum in special schools, especially when teaching PSHE and RSHE, and we ensure that the topic is appropriate to the developmental age of the children, not their chronological age. The new proposed curriculum will no longer be teacher the concept of gender identity, so that particularly in mainstream, children don’t start to question their gender when they would not have done so otherwise. The guidance makes it clear that parents have a legal right to know what their children are being taught in RSHE and can request to see teaching materials.</a:t>
            </a:r>
            <a:endParaRPr/>
          </a:p>
          <a:p>
            <a:pPr indent="0" lvl="0" marL="0" rtl="0" algn="l">
              <a:spcBef>
                <a:spcPts val="0"/>
              </a:spcBef>
              <a:spcAft>
                <a:spcPts val="0"/>
              </a:spcAft>
              <a:buNone/>
            </a:pPr>
            <a:r>
              <a:t/>
            </a:r>
            <a:endParaRPr/>
          </a:p>
        </p:txBody>
      </p:sp>
      <p:sp>
        <p:nvSpPr>
          <p:cNvPr id="126" name="Google Shape;126;g24f9a1d836d_0_8: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8: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4f45c14074_0_12: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345186" lvl="0" marL="457200" rtl="0" algn="l">
              <a:lnSpc>
                <a:spcPct val="115000"/>
              </a:lnSpc>
              <a:spcBef>
                <a:spcPts val="0"/>
              </a:spcBef>
              <a:spcAft>
                <a:spcPts val="0"/>
              </a:spcAft>
              <a:buClr>
                <a:schemeClr val="dk1"/>
              </a:buClr>
              <a:buSzPts val="1836"/>
              <a:buAutoNum type="arabicPeriod"/>
            </a:pPr>
            <a:r>
              <a:rPr lang="en-GB" sz="2000">
                <a:solidFill>
                  <a:schemeClr val="dk1"/>
                </a:solidFill>
                <a:highlight>
                  <a:schemeClr val="lt1"/>
                </a:highlight>
              </a:rPr>
              <a:t>The </a:t>
            </a:r>
            <a:r>
              <a:rPr lang="en-GB" sz="2000">
                <a:solidFill>
                  <a:schemeClr val="dk1"/>
                </a:solidFill>
              </a:rPr>
              <a:t>NSPCC has looked at studies and case reviews and reports that the lack of effective RSHE or safety and awareness work with disabled children adds to their risk of being abused.</a:t>
            </a:r>
            <a:endParaRPr sz="2000">
              <a:solidFill>
                <a:schemeClr val="dk1"/>
              </a:solidFill>
            </a:endParaRPr>
          </a:p>
          <a:p>
            <a:pPr indent="-298450" lvl="0" marL="457200" rtl="0" algn="l">
              <a:lnSpc>
                <a:spcPct val="115000"/>
              </a:lnSpc>
              <a:spcBef>
                <a:spcPts val="0"/>
              </a:spcBef>
              <a:spcAft>
                <a:spcPts val="0"/>
              </a:spcAft>
              <a:buSzPts val="1100"/>
              <a:buAutoNum type="arabicPeriod"/>
            </a:pPr>
            <a:r>
              <a:rPr lang="en-GB" sz="2000">
                <a:solidFill>
                  <a:schemeClr val="dk1"/>
                </a:solidFill>
              </a:rPr>
              <a:t>– these can be distressing if they don’t understand what is happening to their bodies and emotions.</a:t>
            </a:r>
            <a:endParaRPr sz="2000">
              <a:solidFill>
                <a:schemeClr val="dk1"/>
              </a:solidFill>
            </a:endParaRPr>
          </a:p>
          <a:p>
            <a:pPr indent="-389636" lvl="0" marL="457200" rtl="0" algn="l">
              <a:lnSpc>
                <a:spcPct val="115000"/>
              </a:lnSpc>
              <a:spcBef>
                <a:spcPts val="400"/>
              </a:spcBef>
              <a:spcAft>
                <a:spcPts val="0"/>
              </a:spcAft>
              <a:buClr>
                <a:schemeClr val="dk1"/>
              </a:buClr>
              <a:buSzPts val="2536"/>
              <a:buAutoNum type="arabicPeriod"/>
            </a:pPr>
            <a:r>
              <a:rPr lang="en-GB" sz="2000">
                <a:solidFill>
                  <a:schemeClr val="dk1"/>
                </a:solidFill>
              </a:rPr>
              <a:t>It is the school’s duty to deliver it in a way they can understand.</a:t>
            </a:r>
            <a:endParaRPr sz="2000">
              <a:solidFill>
                <a:schemeClr val="dk1"/>
              </a:solidFill>
            </a:endParaRPr>
          </a:p>
          <a:p>
            <a:pPr indent="-355600" lvl="0" marL="457200" rtl="0" algn="l">
              <a:lnSpc>
                <a:spcPct val="115000"/>
              </a:lnSpc>
              <a:spcBef>
                <a:spcPts val="0"/>
              </a:spcBef>
              <a:spcAft>
                <a:spcPts val="0"/>
              </a:spcAft>
              <a:buClr>
                <a:schemeClr val="dk1"/>
              </a:buClr>
              <a:buSzPts val="2000"/>
              <a:buAutoNum type="arabicPeriod"/>
            </a:pPr>
            <a:r>
              <a:t/>
            </a:r>
            <a:endParaRPr sz="2000">
              <a:solidFill>
                <a:schemeClr val="dk1"/>
              </a:solidFill>
            </a:endParaRPr>
          </a:p>
        </p:txBody>
      </p:sp>
      <p:sp>
        <p:nvSpPr>
          <p:cNvPr id="138" name="Google Shape;138;g24f45c14074_0_1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7: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9: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0: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421e4214b4_0_3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421e4214b4_0_3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4f45c14074_0_18: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g24f45c14074_0_18: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1bff48cf22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1bff48cf22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24f9a1d836d_0_22: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g24f9a1d836d_0_2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3421e4214b4_0_25: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3421e4214b4_0_25: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3421e4214b4_0_35: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3421e4214b4_0_35: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342634a2062_0_1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342634a2062_0_12: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solidFill>
                  <a:schemeClr val="dk1"/>
                </a:solidFill>
              </a:rPr>
              <a:t>Parents play a pivotal role in guiding children with Autism and PMLD through puberty. Their involvement includes:</a:t>
            </a:r>
            <a:endParaRPr>
              <a:solidFill>
                <a:schemeClr val="dk1"/>
              </a:solidFill>
            </a:endParaRPr>
          </a:p>
          <a:p>
            <a:pPr indent="-298450" lvl="0" marL="457200" rtl="0" algn="l">
              <a:lnSpc>
                <a:spcPct val="115000"/>
              </a:lnSpc>
              <a:spcBef>
                <a:spcPts val="1200"/>
              </a:spcBef>
              <a:spcAft>
                <a:spcPts val="0"/>
              </a:spcAft>
              <a:buClr>
                <a:schemeClr val="dk1"/>
              </a:buClr>
              <a:buSzPts val="1100"/>
              <a:buChar char="●"/>
            </a:pPr>
            <a:r>
              <a:rPr b="1" lang="en-GB">
                <a:solidFill>
                  <a:schemeClr val="dk1"/>
                </a:solidFill>
              </a:rPr>
              <a:t>Providing Consistent Reassurance:</a:t>
            </a:r>
            <a:r>
              <a:rPr lang="en-GB">
                <a:solidFill>
                  <a:schemeClr val="dk1"/>
                </a:solidFill>
              </a:rPr>
              <a:t> Offering reassurance and support during confusing or distressing moments. Parents can help their children make sense of the changes by using simple language, visual tools, or comforting routines.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b="1" lang="en-GB">
                <a:solidFill>
                  <a:schemeClr val="dk1"/>
                </a:solidFill>
              </a:rPr>
              <a:t>Advocacy:</a:t>
            </a:r>
            <a:r>
              <a:rPr lang="en-GB">
                <a:solidFill>
                  <a:schemeClr val="dk1"/>
                </a:solidFill>
              </a:rPr>
              <a:t> Advocating for their child's needs in various settings, such as school, medical appointments, or community spaces. Parents can work with professionals to ensure that their child's transition through puberty is handled with understanding and appropriate support.</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b="1" lang="en-GB">
                <a:solidFill>
                  <a:schemeClr val="dk1"/>
                </a:solidFill>
              </a:rPr>
              <a:t>Encouraging Self-Advocacy:</a:t>
            </a:r>
            <a:r>
              <a:rPr lang="en-GB">
                <a:solidFill>
                  <a:schemeClr val="dk1"/>
                </a:solidFill>
              </a:rPr>
              <a:t> As children grow, it’s essential to help them understand their own needs and to communicate them as effectively as possible. This may include teaching the child to express when they are uncomfortable, anxious, or in need of assistance.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b="1" lang="en-GB">
                <a:solidFill>
                  <a:schemeClr val="dk1"/>
                </a:solidFill>
              </a:rPr>
              <a:t>Creating Safe and Open Spaces:</a:t>
            </a:r>
            <a:r>
              <a:rPr lang="en-GB">
                <a:solidFill>
                  <a:schemeClr val="dk1"/>
                </a:solidFill>
              </a:rPr>
              <a:t> Ensuring that children feel comfortable discussing sensitive issues like body changes, relationships, and sexuality in a non-judgmental environment. This could involve using appropriate resources like books, videos, or counselors.</a:t>
            </a:r>
            <a:endParaRPr>
              <a:solidFill>
                <a:schemeClr val="dk1"/>
              </a:solidFill>
            </a:endParaRPr>
          </a:p>
          <a:p>
            <a:pPr indent="0" lvl="0" marL="0" rtl="0" algn="l">
              <a:spcBef>
                <a:spcPts val="120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4f45c14074_0_36: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24f45c14074_0_36: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24f45c14074_0_23: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24f45c14074_0_23: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2120604c9b4_0_2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2120604c9b4_0_2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2120604c9b4_0_14: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2120604c9b4_0_14: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24f45c14074_0_3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24f45c14074_0_3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2120604c9b4_0_8: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2120604c9b4_0_8: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g25291d483e6_0_163"/>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g25291d483e6_0_163"/>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g25291d483e6_0_16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g25291d483e6_0_167"/>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g25291d483e6_0_16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g25291d483e6_0_170"/>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g25291d483e6_0_170"/>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g25291d483e6_0_17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g25291d483e6_0_174"/>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g25291d483e6_0_174"/>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g25291d483e6_0_174"/>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g25291d483e6_0_17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g25291d483e6_0_179"/>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g25291d483e6_0_17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g25291d483e6_0_182"/>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g25291d483e6_0_182"/>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g25291d483e6_0_18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g25291d483e6_0_186"/>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g25291d483e6_0_18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g25291d483e6_0_18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g25291d483e6_0_189"/>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g25291d483e6_0_189"/>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g25291d483e6_0_189"/>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g25291d483e6_0_18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g25291d483e6_0_195"/>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g25291d483e6_0_19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g25291d483e6_0_198"/>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g25291d483e6_0_198"/>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g25291d483e6_0_19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g25291d483e6_0_20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g25291d483e6_0_204"/>
          <p:cNvSpPr txBox="1"/>
          <p:nvPr>
            <p:ph idx="1" type="body"/>
          </p:nvPr>
        </p:nvSpPr>
        <p:spPr>
          <a:xfrm>
            <a:off x="457200" y="1481328"/>
            <a:ext cx="8229600" cy="4526100"/>
          </a:xfrm>
          <a:prstGeom prst="rect">
            <a:avLst/>
          </a:prstGeom>
          <a:noFill/>
          <a:ln>
            <a:noFill/>
          </a:ln>
        </p:spPr>
        <p:txBody>
          <a:bodyPr anchorCtr="0" anchor="t" bIns="45700" lIns="91425" spcFirstLastPara="1" rIns="91425" wrap="square" tIns="45700">
            <a:normAutofit/>
          </a:bodyPr>
          <a:lstStyle>
            <a:lvl1pPr indent="-306324" lvl="0" marL="457200" rtl="0" algn="l">
              <a:spcBef>
                <a:spcPts val="400"/>
              </a:spcBef>
              <a:spcAft>
                <a:spcPts val="0"/>
              </a:spcAft>
              <a:buSzPts val="1224"/>
              <a:buChar char="●"/>
              <a:defRPr/>
            </a:lvl1pPr>
            <a:lvl2pPr indent="-342900" lvl="1" marL="914400" rtl="0" algn="l">
              <a:spcBef>
                <a:spcPts val="324"/>
              </a:spcBef>
              <a:spcAft>
                <a:spcPts val="0"/>
              </a:spcAft>
              <a:buSzPts val="1800"/>
              <a:buChar char="○"/>
              <a:defRPr/>
            </a:lvl2pPr>
            <a:lvl3pPr indent="-342900" lvl="2" marL="1371600" rtl="0" algn="l">
              <a:spcBef>
                <a:spcPts val="1200"/>
              </a:spcBef>
              <a:spcAft>
                <a:spcPts val="0"/>
              </a:spcAft>
              <a:buSzPts val="1800"/>
              <a:buChar char="■"/>
              <a:defRPr/>
            </a:lvl3pPr>
            <a:lvl4pPr indent="-342900" lvl="3" marL="1828800" rtl="0" algn="l">
              <a:spcBef>
                <a:spcPts val="1200"/>
              </a:spcBef>
              <a:spcAft>
                <a:spcPts val="0"/>
              </a:spcAft>
              <a:buSzPts val="1800"/>
              <a:buChar char="●"/>
              <a:defRPr/>
            </a:lvl4pPr>
            <a:lvl5pPr indent="-342900" lvl="4" marL="2286000" rtl="0" algn="l">
              <a:spcBef>
                <a:spcPts val="1200"/>
              </a:spcBef>
              <a:spcAft>
                <a:spcPts val="0"/>
              </a:spcAft>
              <a:buSzPts val="1800"/>
              <a:buChar char="○"/>
              <a:defRPr/>
            </a:lvl5pPr>
            <a:lvl6pPr indent="-342900" lvl="5" marL="2743200" rtl="0" algn="l">
              <a:spcBef>
                <a:spcPts val="1200"/>
              </a:spcBef>
              <a:spcAft>
                <a:spcPts val="0"/>
              </a:spcAft>
              <a:buSzPts val="1800"/>
              <a:buChar char="■"/>
              <a:defRPr/>
            </a:lvl6pPr>
            <a:lvl7pPr indent="-342900" lvl="6" marL="3200400" rtl="0" algn="l">
              <a:spcBef>
                <a:spcPts val="1200"/>
              </a:spcBef>
              <a:spcAft>
                <a:spcPts val="0"/>
              </a:spcAft>
              <a:buSzPts val="1800"/>
              <a:buChar char="●"/>
              <a:defRPr/>
            </a:lvl7pPr>
            <a:lvl8pPr indent="-342900" lvl="7" marL="3657600" rtl="0" algn="l">
              <a:spcBef>
                <a:spcPts val="1200"/>
              </a:spcBef>
              <a:spcAft>
                <a:spcPts val="0"/>
              </a:spcAft>
              <a:buSzPts val="1800"/>
              <a:buChar char="○"/>
              <a:defRPr/>
            </a:lvl8pPr>
            <a:lvl9pPr indent="-342900" lvl="8" marL="4114800" rtl="0" algn="l">
              <a:spcBef>
                <a:spcPts val="1200"/>
              </a:spcBef>
              <a:spcAft>
                <a:spcPts val="1200"/>
              </a:spcAft>
              <a:buSzPts val="1800"/>
              <a:buChar char="■"/>
              <a:defRPr/>
            </a:lvl9pPr>
          </a:lstStyle>
          <a:p/>
        </p:txBody>
      </p:sp>
      <p:sp>
        <p:nvSpPr>
          <p:cNvPr id="52" name="Google Shape;52;g25291d483e6_0_204"/>
          <p:cNvSpPr txBox="1"/>
          <p:nvPr>
            <p:ph idx="10" type="dt"/>
          </p:nvPr>
        </p:nvSpPr>
        <p:spPr>
          <a:xfrm>
            <a:off x="6727032" y="6407944"/>
            <a:ext cx="1920300" cy="365700"/>
          </a:xfrm>
          <a:prstGeom prst="rect">
            <a:avLst/>
          </a:prstGeom>
          <a:noFill/>
          <a:ln>
            <a:noFill/>
          </a:ln>
        </p:spPr>
        <p:txBody>
          <a:bodyPr anchorCtr="0" anchor="b"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3" name="Google Shape;53;g25291d483e6_0_204"/>
          <p:cNvSpPr txBox="1"/>
          <p:nvPr>
            <p:ph idx="11" type="ftr"/>
          </p:nvPr>
        </p:nvSpPr>
        <p:spPr>
          <a:xfrm>
            <a:off x="4380072" y="6407944"/>
            <a:ext cx="2350800" cy="365100"/>
          </a:xfrm>
          <a:prstGeom prst="rect">
            <a:avLst/>
          </a:prstGeom>
          <a:noFill/>
          <a:ln>
            <a:noFill/>
          </a:ln>
        </p:spPr>
        <p:txBody>
          <a:bodyPr anchorCtr="0" anchor="b"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g25291d483e6_0_204"/>
          <p:cNvSpPr txBox="1"/>
          <p:nvPr>
            <p:ph idx="12" type="sldNum"/>
          </p:nvPr>
        </p:nvSpPr>
        <p:spPr>
          <a:xfrm>
            <a:off x="8647272" y="6407944"/>
            <a:ext cx="365700" cy="365100"/>
          </a:xfrm>
          <a:prstGeom prst="rect">
            <a:avLst/>
          </a:prstGeom>
          <a:noFill/>
          <a:ln>
            <a:noFill/>
          </a:ln>
        </p:spPr>
        <p:txBody>
          <a:bodyPr anchorCtr="0" anchor="b" bIns="45700" lIns="91425" spcFirstLastPara="1" rIns="91425" wrap="square" tIns="45700">
            <a:norm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55" name="Google Shape;55;g25291d483e6_0_20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Clr>
                <a:schemeClr val="dk2"/>
              </a:buClr>
              <a:buSzPts val="1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g25291d483e6_0_15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g25291d483e6_0_159"/>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g25291d483e6_0_159"/>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9.png"/><Relationship Id="rId4" Type="http://schemas.openxmlformats.org/officeDocument/2006/relationships/image" Target="../media/image11.png"/><Relationship Id="rId5" Type="http://schemas.openxmlformats.org/officeDocument/2006/relationships/image" Target="../media/image3.png"/><Relationship Id="rId6" Type="http://schemas.openxmlformats.org/officeDocument/2006/relationships/image" Target="../media/image2.png"/><Relationship Id="rId7"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hyperlink" Target="https://www.learnandthrive.org.uk/learning-for-life" TargetMode="External"/><Relationship Id="rId4" Type="http://schemas.openxmlformats.org/officeDocument/2006/relationships/hyperlink" Target="https://www.learnandthrive.org.uk/learning-for-life-homepage"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hyperlink" Target="https://amaze.org/?topic=puberty" TargetMode="External"/><Relationship Id="rId4" Type="http://schemas.openxmlformats.org/officeDocument/2006/relationships/hyperlink" Target="https://www.bbc.co.uk/teach/class-clips-video/pshe-ks2-operation-ouch-how-are-babies-made-full-programme/zhtnydm" TargetMode="External"/><Relationship Id="rId5" Type="http://schemas.openxmlformats.org/officeDocument/2006/relationships/hyperlink" Target="https://www.bbc.co.uk/teach/class-clips-video/pshe-ks2-operation-ouch-how-are-babies-made-puberty/zghnf82" TargetMode="External"/><Relationship Id="rId6" Type="http://schemas.openxmlformats.org/officeDocument/2006/relationships/hyperlink" Target="https://kidshealth.org/en/teens/menstruation.html" TargetMode="External"/><Relationship Id="rId7" Type="http://schemas.openxmlformats.org/officeDocument/2006/relationships/hyperlink" Target="https://www.youtube.com/watch?v=RJtbLfJ_kRk%20" TargetMode="External"/><Relationship Id="rId8" Type="http://schemas.openxmlformats.org/officeDocument/2006/relationships/hyperlink" Target="https://www.outspokeneducation.com/%20"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4.png"/></Relationships>
</file>

<file path=ppt/slides/_rels/slide30.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image" Target="../media/image4.png"/><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hyperlink" Target="https://www.nspcc.org.uk/keeping-children-safe/" TargetMode="External"/><Relationship Id="rId4" Type="http://schemas.openxmlformats.org/officeDocument/2006/relationships/hyperlink" Target="https://www.outspokeneducation.com/ages-6-to-10%20" TargetMode="External"/><Relationship Id="rId9" Type="http://schemas.openxmlformats.org/officeDocument/2006/relationships/hyperlink" Target="http://www.bild.org.uk/" TargetMode="External"/><Relationship Id="rId5" Type="http://schemas.openxmlformats.org/officeDocument/2006/relationships/hyperlink" Target="https://www.youtube.com/channel/UC2WU7DnczQPPAEzq47jDwFA" TargetMode="External"/><Relationship Id="rId6" Type="http://schemas.openxmlformats.org/officeDocument/2006/relationships/hyperlink" Target="https://www.stopitnow.org.uk/wp-content/uploads/2020/10/Stop_It_Now_harmful_sexual_behaviour_prevention_toolkit_Oct_2020.pdf" TargetMode="External"/><Relationship Id="rId7" Type="http://schemas.openxmlformats.org/officeDocument/2006/relationships/hyperlink" Target="https://www.dsscotland.org.uk/resources/publications/for-parents-of-young-people/" TargetMode="External"/><Relationship Id="rId8" Type="http://schemas.openxmlformats.org/officeDocument/2006/relationships/hyperlink" Target="http://www.autism.org.uk/"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lnSpcReduction="20000"/>
          </a:bodyPr>
          <a:lstStyle/>
          <a:p>
            <a:pPr indent="-256032" lvl="0" marL="365760" rtl="0" algn="ctr">
              <a:spcBef>
                <a:spcPts val="0"/>
              </a:spcBef>
              <a:spcAft>
                <a:spcPts val="0"/>
              </a:spcAft>
              <a:buSzPts val="3264"/>
              <a:buNone/>
            </a:pPr>
            <a:r>
              <a:rPr lang="en-GB" sz="4800">
                <a:solidFill>
                  <a:srgbClr val="38761D"/>
                </a:solidFill>
              </a:rPr>
              <a:t>Puberty and Growing up</a:t>
            </a:r>
            <a:endParaRPr sz="4800">
              <a:solidFill>
                <a:srgbClr val="38761D"/>
              </a:solidFill>
            </a:endParaRPr>
          </a:p>
          <a:p>
            <a:pPr indent="-256032" lvl="0" marL="365760" rtl="0" algn="ctr">
              <a:spcBef>
                <a:spcPts val="0"/>
              </a:spcBef>
              <a:spcAft>
                <a:spcPts val="0"/>
              </a:spcAft>
              <a:buSzPts val="3264"/>
              <a:buNone/>
            </a:pPr>
            <a:r>
              <a:rPr lang="en-GB" sz="3800">
                <a:solidFill>
                  <a:srgbClr val="38761D"/>
                </a:solidFill>
              </a:rPr>
              <a:t>RSHE (Relationships, Sex and Health Education)</a:t>
            </a:r>
            <a:endParaRPr sz="3800">
              <a:solidFill>
                <a:srgbClr val="38761D"/>
              </a:solidFill>
            </a:endParaRPr>
          </a:p>
          <a:p>
            <a:pPr indent="-256032" lvl="0" marL="365760" rtl="0" algn="ctr">
              <a:spcBef>
                <a:spcPts val="0"/>
              </a:spcBef>
              <a:spcAft>
                <a:spcPts val="0"/>
              </a:spcAft>
              <a:buSzPts val="3264"/>
              <a:buNone/>
            </a:pPr>
            <a:r>
              <a:t/>
            </a:r>
            <a:endParaRPr sz="100">
              <a:solidFill>
                <a:srgbClr val="38761D"/>
              </a:solidFill>
              <a:latin typeface="Comic Sans MS"/>
              <a:ea typeface="Comic Sans MS"/>
              <a:cs typeface="Comic Sans MS"/>
              <a:sym typeface="Comic Sans MS"/>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ctr">
              <a:spcBef>
                <a:spcPts val="0"/>
              </a:spcBef>
              <a:spcAft>
                <a:spcPts val="0"/>
              </a:spcAft>
              <a:buClr>
                <a:schemeClr val="dk1"/>
              </a:buClr>
              <a:buSzPts val="3264"/>
              <a:buFont typeface="Arial"/>
              <a:buNone/>
            </a:pPr>
            <a:r>
              <a:t/>
            </a:r>
            <a:endParaRPr sz="1500">
              <a:solidFill>
                <a:srgbClr val="358314"/>
              </a:solidFill>
              <a:latin typeface="Comic Sans MS"/>
              <a:ea typeface="Comic Sans MS"/>
              <a:cs typeface="Comic Sans MS"/>
              <a:sym typeface="Comic Sans MS"/>
            </a:endParaRPr>
          </a:p>
          <a:p>
            <a:pPr indent="-256032" lvl="0" marL="365760" rtl="0" algn="ctr">
              <a:spcBef>
                <a:spcPts val="0"/>
              </a:spcBef>
              <a:spcAft>
                <a:spcPts val="0"/>
              </a:spcAft>
              <a:buClr>
                <a:schemeClr val="dk1"/>
              </a:buClr>
              <a:buSzPts val="3264"/>
              <a:buFont typeface="Arial"/>
              <a:buNone/>
            </a:pPr>
            <a:r>
              <a:t/>
            </a:r>
            <a:endParaRPr sz="1500">
              <a:solidFill>
                <a:srgbClr val="358314"/>
              </a:solidFill>
              <a:latin typeface="Comic Sans MS"/>
              <a:ea typeface="Comic Sans MS"/>
              <a:cs typeface="Comic Sans MS"/>
              <a:sym typeface="Comic Sans MS"/>
            </a:endParaRPr>
          </a:p>
          <a:p>
            <a:pPr indent="-256032" lvl="0" marL="365760" rtl="0" algn="ctr">
              <a:spcBef>
                <a:spcPts val="0"/>
              </a:spcBef>
              <a:spcAft>
                <a:spcPts val="0"/>
              </a:spcAft>
              <a:buClr>
                <a:schemeClr val="dk1"/>
              </a:buClr>
              <a:buSzPts val="3264"/>
              <a:buFont typeface="Arial"/>
              <a:buNone/>
            </a:pPr>
            <a:r>
              <a:t/>
            </a:r>
            <a:endParaRPr sz="1500">
              <a:solidFill>
                <a:srgbClr val="358314"/>
              </a:solidFill>
              <a:latin typeface="Comic Sans MS"/>
              <a:ea typeface="Comic Sans MS"/>
              <a:cs typeface="Comic Sans MS"/>
              <a:sym typeface="Comic Sans MS"/>
            </a:endParaRPr>
          </a:p>
          <a:p>
            <a:pPr indent="-256032" lvl="0" marL="365760" rtl="0" algn="ctr">
              <a:spcBef>
                <a:spcPts val="0"/>
              </a:spcBef>
              <a:spcAft>
                <a:spcPts val="0"/>
              </a:spcAft>
              <a:buClr>
                <a:schemeClr val="dk1"/>
              </a:buClr>
              <a:buSzPts val="3264"/>
              <a:buFont typeface="Arial"/>
              <a:buNone/>
            </a:pPr>
            <a:r>
              <a:rPr lang="en-GB" sz="1500">
                <a:solidFill>
                  <a:srgbClr val="358314"/>
                </a:solidFill>
                <a:latin typeface="Comic Sans MS"/>
                <a:ea typeface="Comic Sans MS"/>
                <a:cs typeface="Comic Sans MS"/>
                <a:sym typeface="Comic Sans MS"/>
              </a:rPr>
              <a:t>To achieve our best</a:t>
            </a:r>
            <a:r>
              <a:rPr lang="en-GB" sz="1500">
                <a:solidFill>
                  <a:srgbClr val="38761D"/>
                </a:solidFill>
                <a:latin typeface="Comic Sans MS"/>
                <a:ea typeface="Comic Sans MS"/>
                <a:cs typeface="Comic Sans MS"/>
                <a:sym typeface="Comic Sans MS"/>
              </a:rPr>
              <a:t> </a:t>
            </a:r>
            <a:endParaRPr/>
          </a:p>
        </p:txBody>
      </p:sp>
      <p:pic>
        <p:nvPicPr>
          <p:cNvPr descr="new letterhead 4" id="61" name="Google Shape;61;p1"/>
          <p:cNvPicPr preferRelativeResize="0"/>
          <p:nvPr/>
        </p:nvPicPr>
        <p:blipFill rotWithShape="1">
          <a:blip r:embed="rId3">
            <a:alphaModFix/>
          </a:blip>
          <a:srcRect b="0" l="0" r="0" t="15325"/>
          <a:stretch/>
        </p:blipFill>
        <p:spPr>
          <a:xfrm>
            <a:off x="2452950" y="3777400"/>
            <a:ext cx="4787075" cy="1376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g2804bc1edb4_0_0"/>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Discuss puberty and its impact on children with SEND</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Give parents and carers an overview of the importance of teaching RSHE in schools </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Provide parents and carers with an overview of what is covered in schools</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Have an opportunity to discuss areas of growing up parents and carers would like additional support with. </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​Share strategies and resources to support young people growing through puberty </a:t>
            </a:r>
            <a:endParaRPr sz="2100">
              <a:solidFill>
                <a:schemeClr val="dk1"/>
              </a:solidFill>
              <a:latin typeface="Calibri"/>
              <a:ea typeface="Calibri"/>
              <a:cs typeface="Calibri"/>
              <a:sym typeface="Calibri"/>
            </a:endParaRPr>
          </a:p>
          <a:p>
            <a:pPr indent="0" lvl="0" marL="457200" rtl="0" algn="l">
              <a:spcBef>
                <a:spcPts val="400"/>
              </a:spcBef>
              <a:spcAft>
                <a:spcPts val="0"/>
              </a:spcAft>
              <a:buNone/>
            </a:pPr>
            <a:r>
              <a:t/>
            </a:r>
            <a:endParaRPr sz="2700"/>
          </a:p>
        </p:txBody>
      </p:sp>
      <p:sp>
        <p:nvSpPr>
          <p:cNvPr id="67" name="Google Shape;67;g2804bc1edb4_0_0"/>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b="1" lang="en-GB" sz="3000"/>
              <a:t>Aims of today’s session</a:t>
            </a:r>
            <a:endParaRPr b="1" sz="3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g3421e4214b4_0_5"/>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381000" lvl="0" marL="457200" rtl="0" algn="l">
              <a:spcBef>
                <a:spcPts val="1200"/>
              </a:spcBef>
              <a:spcAft>
                <a:spcPts val="0"/>
              </a:spcAft>
              <a:buClr>
                <a:schemeClr val="dk1"/>
              </a:buClr>
              <a:buSzPts val="2400"/>
              <a:buChar char="●"/>
            </a:pPr>
            <a:r>
              <a:rPr lang="en-GB" sz="2400">
                <a:solidFill>
                  <a:schemeClr val="dk1"/>
                </a:solidFill>
              </a:rPr>
              <a:t>Puberty involves significant physical and hormonal changes, which may be challenging for children with learning difficulties, Autism and PMLD to understand.</a:t>
            </a:r>
            <a:endParaRPr sz="2400">
              <a:solidFill>
                <a:schemeClr val="dk1"/>
              </a:solidFill>
            </a:endParaRPr>
          </a:p>
          <a:p>
            <a:pPr indent="-381000" lvl="0" marL="457200" rtl="0" algn="l">
              <a:spcBef>
                <a:spcPts val="0"/>
              </a:spcBef>
              <a:spcAft>
                <a:spcPts val="0"/>
              </a:spcAft>
              <a:buClr>
                <a:schemeClr val="dk1"/>
              </a:buClr>
              <a:buSzPts val="2400"/>
              <a:buChar char="●"/>
            </a:pPr>
            <a:r>
              <a:rPr lang="en-GB" sz="2400">
                <a:solidFill>
                  <a:schemeClr val="dk1"/>
                </a:solidFill>
              </a:rPr>
              <a:t>Social and emotional development may be delayed or expressed differently.</a:t>
            </a:r>
            <a:endParaRPr sz="2400">
              <a:solidFill>
                <a:schemeClr val="dk1"/>
              </a:solidFill>
            </a:endParaRPr>
          </a:p>
          <a:p>
            <a:pPr indent="-381000" lvl="0" marL="457200" rtl="0" algn="l">
              <a:spcBef>
                <a:spcPts val="0"/>
              </a:spcBef>
              <a:spcAft>
                <a:spcPts val="0"/>
              </a:spcAft>
              <a:buClr>
                <a:schemeClr val="dk1"/>
              </a:buClr>
              <a:buSzPts val="2400"/>
              <a:buChar char="●"/>
            </a:pPr>
            <a:r>
              <a:rPr lang="en-GB" sz="2400">
                <a:solidFill>
                  <a:schemeClr val="dk1"/>
                </a:solidFill>
              </a:rPr>
              <a:t>Sensory sensitivities may be heightened during puberty.</a:t>
            </a:r>
            <a:endParaRPr sz="2400">
              <a:solidFill>
                <a:schemeClr val="dk1"/>
              </a:solidFill>
            </a:endParaRPr>
          </a:p>
          <a:p>
            <a:pPr indent="-381000" lvl="0" marL="457200" rtl="0" algn="l">
              <a:spcBef>
                <a:spcPts val="0"/>
              </a:spcBef>
              <a:spcAft>
                <a:spcPts val="0"/>
              </a:spcAft>
              <a:buClr>
                <a:schemeClr val="dk1"/>
              </a:buClr>
              <a:buSzPts val="2400"/>
              <a:buChar char="●"/>
            </a:pPr>
            <a:r>
              <a:rPr lang="en-GB" sz="2400">
                <a:solidFill>
                  <a:schemeClr val="dk1"/>
                </a:solidFill>
              </a:rPr>
              <a:t>Difficulty in communication may make it harder to express discomfort or confusion.</a:t>
            </a:r>
            <a:endParaRPr sz="2400"/>
          </a:p>
        </p:txBody>
      </p:sp>
      <p:sp>
        <p:nvSpPr>
          <p:cNvPr id="73" name="Google Shape;73;g3421e4214b4_0_5"/>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15000"/>
              </a:lnSpc>
              <a:spcBef>
                <a:spcPts val="1400"/>
              </a:spcBef>
              <a:spcAft>
                <a:spcPts val="400"/>
              </a:spcAft>
              <a:buClr>
                <a:schemeClr val="dk1"/>
              </a:buClr>
              <a:buSzPts val="1100"/>
              <a:buFont typeface="Arial"/>
              <a:buNone/>
            </a:pPr>
            <a:r>
              <a:rPr b="1" lang="en-GB" sz="3000">
                <a:latin typeface="Calibri"/>
                <a:ea typeface="Calibri"/>
                <a:cs typeface="Calibri"/>
                <a:sym typeface="Calibri"/>
              </a:rPr>
              <a:t>The Impact of Puberty on Children with Autism, SLD and PMLD</a:t>
            </a:r>
            <a:endParaRPr b="1" sz="3000">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g3421e4214b4_0_10"/>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374650" lvl="0" marL="457200" rtl="0" algn="l">
              <a:spcBef>
                <a:spcPts val="1200"/>
              </a:spcBef>
              <a:spcAft>
                <a:spcPts val="0"/>
              </a:spcAft>
              <a:buClr>
                <a:schemeClr val="dk1"/>
              </a:buClr>
              <a:buSzPts val="2300"/>
              <a:buChar char="●"/>
            </a:pPr>
            <a:r>
              <a:rPr lang="en-GB" sz="2300">
                <a:solidFill>
                  <a:schemeClr val="dk1"/>
                </a:solidFill>
              </a:rPr>
              <a:t>Sexual development can be delayed or atypical for children with a disability.</a:t>
            </a:r>
            <a:endParaRPr sz="2300">
              <a:solidFill>
                <a:schemeClr val="dk1"/>
              </a:solidFill>
            </a:endParaRPr>
          </a:p>
          <a:p>
            <a:pPr indent="-374650" lvl="0" marL="457200" rtl="0" algn="l">
              <a:spcBef>
                <a:spcPts val="0"/>
              </a:spcBef>
              <a:spcAft>
                <a:spcPts val="0"/>
              </a:spcAft>
              <a:buClr>
                <a:schemeClr val="dk1"/>
              </a:buClr>
              <a:buSzPts val="2300"/>
              <a:buChar char="●"/>
            </a:pPr>
            <a:r>
              <a:rPr lang="en-GB" sz="2300">
                <a:solidFill>
                  <a:schemeClr val="dk1"/>
                </a:solidFill>
              </a:rPr>
              <a:t>Importance of teaching boundaries, appropriate behaviour, and respect for others.</a:t>
            </a:r>
            <a:endParaRPr sz="2300">
              <a:solidFill>
                <a:schemeClr val="dk1"/>
              </a:solidFill>
            </a:endParaRPr>
          </a:p>
          <a:p>
            <a:pPr indent="-374650" lvl="0" marL="457200" rtl="0" algn="l">
              <a:spcBef>
                <a:spcPts val="0"/>
              </a:spcBef>
              <a:spcAft>
                <a:spcPts val="0"/>
              </a:spcAft>
              <a:buClr>
                <a:schemeClr val="dk1"/>
              </a:buClr>
              <a:buSzPts val="2300"/>
              <a:buChar char="●"/>
            </a:pPr>
            <a:r>
              <a:rPr lang="en-GB" sz="2300">
                <a:solidFill>
                  <a:schemeClr val="dk1"/>
                </a:solidFill>
              </a:rPr>
              <a:t>Educating children on body awareness, privacy, and consent will be prioritised.</a:t>
            </a:r>
            <a:endParaRPr sz="2300">
              <a:solidFill>
                <a:schemeClr val="dk1"/>
              </a:solidFill>
            </a:endParaRPr>
          </a:p>
          <a:p>
            <a:pPr indent="-374650" lvl="0" marL="457200" rtl="0" algn="l">
              <a:spcBef>
                <a:spcPts val="0"/>
              </a:spcBef>
              <a:spcAft>
                <a:spcPts val="0"/>
              </a:spcAft>
              <a:buClr>
                <a:schemeClr val="dk1"/>
              </a:buClr>
              <a:buSzPts val="2300"/>
              <a:buChar char="●"/>
            </a:pPr>
            <a:r>
              <a:rPr lang="en-GB" sz="2300">
                <a:solidFill>
                  <a:schemeClr val="dk1"/>
                </a:solidFill>
              </a:rPr>
              <a:t>Addressing challenging behaviours related to sexual curiosity or exploration in a sensitive and appropriate manner.</a:t>
            </a:r>
            <a:endParaRPr sz="2300">
              <a:solidFill>
                <a:schemeClr val="dk1"/>
              </a:solidFill>
            </a:endParaRPr>
          </a:p>
          <a:p>
            <a:pPr indent="0" lvl="0" marL="0" rtl="0" algn="l">
              <a:spcBef>
                <a:spcPts val="1200"/>
              </a:spcBef>
              <a:spcAft>
                <a:spcPts val="0"/>
              </a:spcAft>
              <a:buNone/>
            </a:pPr>
            <a:r>
              <a:t/>
            </a:r>
            <a:endParaRPr/>
          </a:p>
        </p:txBody>
      </p:sp>
      <p:sp>
        <p:nvSpPr>
          <p:cNvPr id="79" name="Google Shape;79;g3421e4214b4_0_10"/>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15000"/>
              </a:lnSpc>
              <a:spcBef>
                <a:spcPts val="1400"/>
              </a:spcBef>
              <a:spcAft>
                <a:spcPts val="400"/>
              </a:spcAft>
              <a:buClr>
                <a:schemeClr val="dk1"/>
              </a:buClr>
              <a:buSzPts val="1100"/>
              <a:buFont typeface="Arial"/>
              <a:buNone/>
            </a:pPr>
            <a:r>
              <a:rPr b="1" lang="en-GB" sz="3000">
                <a:latin typeface="Calibri"/>
                <a:ea typeface="Calibri"/>
                <a:cs typeface="Calibri"/>
                <a:sym typeface="Calibri"/>
              </a:rPr>
              <a:t>Understanding Sexual Development in Children with a disability</a:t>
            </a:r>
            <a:endParaRPr sz="3000">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g342634a2062_0_0"/>
          <p:cNvSpPr txBox="1"/>
          <p:nvPr>
            <p:ph idx="1" type="body"/>
          </p:nvPr>
        </p:nvSpPr>
        <p:spPr>
          <a:xfrm>
            <a:off x="351500" y="1380703"/>
            <a:ext cx="8229600" cy="4526100"/>
          </a:xfrm>
          <a:prstGeom prst="rect">
            <a:avLst/>
          </a:prstGeom>
        </p:spPr>
        <p:txBody>
          <a:bodyPr anchorCtr="0" anchor="t" bIns="45700" lIns="91425" spcFirstLastPara="1" rIns="91425" wrap="square" tIns="45700">
            <a:normAutofit/>
          </a:bodyPr>
          <a:lstStyle/>
          <a:p>
            <a:pPr indent="0" lvl="0" marL="0" rtl="0" algn="l">
              <a:spcBef>
                <a:spcPts val="1200"/>
              </a:spcBef>
              <a:spcAft>
                <a:spcPts val="0"/>
              </a:spcAft>
              <a:buNone/>
            </a:pPr>
            <a:r>
              <a:rPr lang="en-GB" sz="2000">
                <a:solidFill>
                  <a:schemeClr val="dk1"/>
                </a:solidFill>
              </a:rPr>
              <a:t>Children with SEND experience puberty in ways that differ significantly from neurotypical children. Some of the unique challenges include:</a:t>
            </a:r>
            <a:endParaRPr sz="2000">
              <a:solidFill>
                <a:schemeClr val="dk1"/>
              </a:solidFill>
            </a:endParaRPr>
          </a:p>
          <a:p>
            <a:pPr indent="-330200" lvl="0" marL="457200" rtl="0" algn="l">
              <a:spcBef>
                <a:spcPts val="1200"/>
              </a:spcBef>
              <a:spcAft>
                <a:spcPts val="0"/>
              </a:spcAft>
              <a:buClr>
                <a:schemeClr val="dk1"/>
              </a:buClr>
              <a:buSzPts val="1600"/>
              <a:buChar char="●"/>
            </a:pPr>
            <a:r>
              <a:rPr b="1" lang="en-GB" sz="1600">
                <a:solidFill>
                  <a:schemeClr val="dk1"/>
                </a:solidFill>
              </a:rPr>
              <a:t>Communication Barriers:</a:t>
            </a:r>
            <a:r>
              <a:rPr lang="en-GB" sz="1600">
                <a:solidFill>
                  <a:schemeClr val="dk1"/>
                </a:solidFill>
              </a:rPr>
              <a:t> Many children will have limited verbal communication, which can make it difficult for them to express their feelings or concerns about the changes they are experiencing.</a:t>
            </a:r>
            <a:endParaRPr sz="1600">
              <a:solidFill>
                <a:schemeClr val="dk1"/>
              </a:solidFill>
            </a:endParaRPr>
          </a:p>
          <a:p>
            <a:pPr indent="-330200" lvl="0" marL="457200" rtl="0" algn="l">
              <a:spcBef>
                <a:spcPts val="0"/>
              </a:spcBef>
              <a:spcAft>
                <a:spcPts val="0"/>
              </a:spcAft>
              <a:buClr>
                <a:schemeClr val="dk1"/>
              </a:buClr>
              <a:buSzPts val="1600"/>
              <a:buChar char="●"/>
            </a:pPr>
            <a:r>
              <a:rPr b="1" lang="en-GB" sz="1600">
                <a:solidFill>
                  <a:schemeClr val="dk1"/>
                </a:solidFill>
              </a:rPr>
              <a:t>Sensory Sensitivities:</a:t>
            </a:r>
            <a:r>
              <a:rPr lang="en-GB" sz="1600">
                <a:solidFill>
                  <a:schemeClr val="dk1"/>
                </a:solidFill>
              </a:rPr>
              <a:t> Children with Autism may have heightened or altered sensory experiences, making the physical changes of puberty more overwhelming.</a:t>
            </a:r>
            <a:endParaRPr sz="1600">
              <a:solidFill>
                <a:schemeClr val="dk1"/>
              </a:solidFill>
            </a:endParaRPr>
          </a:p>
          <a:p>
            <a:pPr indent="-330200" lvl="0" marL="457200" rtl="0" algn="l">
              <a:spcBef>
                <a:spcPts val="0"/>
              </a:spcBef>
              <a:spcAft>
                <a:spcPts val="0"/>
              </a:spcAft>
              <a:buClr>
                <a:schemeClr val="dk1"/>
              </a:buClr>
              <a:buSzPts val="1600"/>
              <a:buChar char="●"/>
            </a:pPr>
            <a:r>
              <a:rPr b="1" lang="en-GB" sz="1600">
                <a:solidFill>
                  <a:schemeClr val="dk1"/>
                </a:solidFill>
              </a:rPr>
              <a:t>Understanding Social Norms:</a:t>
            </a:r>
            <a:r>
              <a:rPr lang="en-GB" sz="1600">
                <a:solidFill>
                  <a:schemeClr val="dk1"/>
                </a:solidFill>
              </a:rPr>
              <a:t> Children with Autism may struggle with understanding the complex social rules around sexuality, personal boundaries, and emotional regulation.</a:t>
            </a:r>
            <a:endParaRPr sz="1600">
              <a:solidFill>
                <a:schemeClr val="dk1"/>
              </a:solidFill>
            </a:endParaRPr>
          </a:p>
          <a:p>
            <a:pPr indent="-330200" lvl="0" marL="457200" rtl="0" algn="l">
              <a:spcBef>
                <a:spcPts val="0"/>
              </a:spcBef>
              <a:spcAft>
                <a:spcPts val="0"/>
              </a:spcAft>
              <a:buClr>
                <a:schemeClr val="dk1"/>
              </a:buClr>
              <a:buSzPts val="1600"/>
              <a:buChar char="●"/>
            </a:pPr>
            <a:r>
              <a:rPr b="1" lang="en-GB" sz="1600">
                <a:solidFill>
                  <a:schemeClr val="dk1"/>
                </a:solidFill>
              </a:rPr>
              <a:t>Increased Anxiety and Behavioral Issues:</a:t>
            </a:r>
            <a:r>
              <a:rPr lang="en-GB" sz="1600">
                <a:solidFill>
                  <a:schemeClr val="dk1"/>
                </a:solidFill>
              </a:rPr>
              <a:t> The unpredictability of bodily changes and social expectations can lead to heightened anxiety, which may result in behavioral challenges like aggression, self-injury, or withdrawal.</a:t>
            </a:r>
            <a:endParaRPr sz="1600">
              <a:solidFill>
                <a:schemeClr val="dk1"/>
              </a:solidFill>
            </a:endParaRPr>
          </a:p>
          <a:p>
            <a:pPr indent="0" lvl="0" marL="0" rtl="0" algn="l">
              <a:spcBef>
                <a:spcPts val="1200"/>
              </a:spcBef>
              <a:spcAft>
                <a:spcPts val="1200"/>
              </a:spcAft>
              <a:buClr>
                <a:schemeClr val="dk1"/>
              </a:buClr>
              <a:buSzPts val="1100"/>
              <a:buFont typeface="Arial"/>
              <a:buNone/>
            </a:pPr>
            <a:r>
              <a:t/>
            </a:r>
            <a:endParaRPr sz="2000">
              <a:solidFill>
                <a:schemeClr val="dk1"/>
              </a:solidFill>
            </a:endParaRPr>
          </a:p>
        </p:txBody>
      </p:sp>
      <p:sp>
        <p:nvSpPr>
          <p:cNvPr id="85" name="Google Shape;85;g342634a2062_0_0"/>
          <p:cNvSpPr txBox="1"/>
          <p:nvPr>
            <p:ph type="title"/>
          </p:nvPr>
        </p:nvSpPr>
        <p:spPr>
          <a:xfrm>
            <a:off x="457200" y="274650"/>
            <a:ext cx="8229600" cy="1206600"/>
          </a:xfrm>
          <a:prstGeom prst="rect">
            <a:avLst/>
          </a:prstGeom>
        </p:spPr>
        <p:txBody>
          <a:bodyPr anchorCtr="0" anchor="ctr" bIns="45700" lIns="91425" spcFirstLastPara="1" rIns="91425" wrap="square" tIns="45700">
            <a:normAutofit fontScale="90000"/>
          </a:bodyPr>
          <a:lstStyle/>
          <a:p>
            <a:pPr indent="0" lvl="0" marL="0" rtl="0" algn="l">
              <a:lnSpc>
                <a:spcPct val="115000"/>
              </a:lnSpc>
              <a:spcBef>
                <a:spcPts val="1400"/>
              </a:spcBef>
              <a:spcAft>
                <a:spcPts val="0"/>
              </a:spcAft>
              <a:buClr>
                <a:schemeClr val="dk1"/>
              </a:buClr>
              <a:buSzPct val="33333"/>
              <a:buFont typeface="Arial"/>
              <a:buNone/>
            </a:pPr>
            <a:r>
              <a:rPr b="1" lang="en-GB" sz="3300"/>
              <a:t>Recognising the Unique Challenges Faced by Children with Complex Needs</a:t>
            </a:r>
            <a:endParaRPr b="1" sz="3300"/>
          </a:p>
          <a:p>
            <a:pPr indent="0" lvl="0" marL="0" rtl="0" algn="l">
              <a:lnSpc>
                <a:spcPct val="115000"/>
              </a:lnSpc>
              <a:spcBef>
                <a:spcPts val="1200"/>
              </a:spcBef>
              <a:spcAft>
                <a:spcPts val="0"/>
              </a:spcAft>
              <a:buClr>
                <a:schemeClr val="dk1"/>
              </a:buClr>
              <a:buSzPct val="100000"/>
              <a:buFont typeface="Arial"/>
              <a:buNone/>
            </a:pPr>
            <a:r>
              <a:t/>
            </a:r>
            <a:endParaRPr sz="1100"/>
          </a:p>
          <a:p>
            <a:pPr indent="0" lvl="0" marL="0" rtl="0" algn="l">
              <a:lnSpc>
                <a:spcPct val="115000"/>
              </a:lnSpc>
              <a:spcBef>
                <a:spcPts val="1200"/>
              </a:spcBef>
              <a:spcAft>
                <a:spcPts val="12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type="ctrTitle"/>
          </p:nvPr>
        </p:nvSpPr>
        <p:spPr>
          <a:xfrm>
            <a:off x="357158" y="96778"/>
            <a:ext cx="7851600" cy="1357200"/>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dk2"/>
              </a:buClr>
              <a:buSzPts val="4800"/>
              <a:buFont typeface="Lucida Sans"/>
              <a:buNone/>
            </a:pPr>
            <a:r>
              <a:rPr lang="en-GB" sz="3900">
                <a:latin typeface="Calibri"/>
                <a:ea typeface="Calibri"/>
                <a:cs typeface="Calibri"/>
                <a:sym typeface="Calibri"/>
              </a:rPr>
              <a:t>Autism, SLD and RSHE</a:t>
            </a:r>
            <a:endParaRPr sz="3900">
              <a:latin typeface="Calibri"/>
              <a:ea typeface="Calibri"/>
              <a:cs typeface="Calibri"/>
              <a:sym typeface="Calibri"/>
            </a:endParaRPr>
          </a:p>
        </p:txBody>
      </p:sp>
      <p:sp>
        <p:nvSpPr>
          <p:cNvPr id="91" name="Google Shape;91;p2"/>
          <p:cNvSpPr txBox="1"/>
          <p:nvPr>
            <p:ph idx="1" type="subTitle"/>
          </p:nvPr>
        </p:nvSpPr>
        <p:spPr>
          <a:xfrm>
            <a:off x="245700" y="1509825"/>
            <a:ext cx="8652600" cy="2283000"/>
          </a:xfrm>
          <a:prstGeom prst="rect">
            <a:avLst/>
          </a:prstGeom>
          <a:noFill/>
          <a:ln>
            <a:noFill/>
          </a:ln>
        </p:spPr>
        <p:txBody>
          <a:bodyPr anchorCtr="0" anchor="t" bIns="45700" lIns="45700" spcFirstLastPara="1" rIns="45700" wrap="square" tIns="45700">
            <a:normAutofit lnSpcReduction="20000"/>
          </a:bodyPr>
          <a:lstStyle/>
          <a:p>
            <a:pPr indent="0" lvl="0" marL="0" rtl="0" algn="just">
              <a:spcBef>
                <a:spcPts val="0"/>
              </a:spcBef>
              <a:spcAft>
                <a:spcPts val="0"/>
              </a:spcAft>
              <a:buSzPts val="1836"/>
              <a:buNone/>
            </a:pPr>
            <a:r>
              <a:rPr b="1" lang="en-GB" sz="2474">
                <a:solidFill>
                  <a:schemeClr val="dk1"/>
                </a:solidFill>
                <a:latin typeface="Calibri"/>
                <a:ea typeface="Calibri"/>
                <a:cs typeface="Calibri"/>
                <a:sym typeface="Calibri"/>
              </a:rPr>
              <a:t>“Autism is a lifelong developmental disability that affects how a person communicates with, and relates to, other people. It also affects how they make sense of the world around them”. </a:t>
            </a:r>
            <a:r>
              <a:rPr lang="en-GB" sz="2474">
                <a:solidFill>
                  <a:schemeClr val="dk1"/>
                </a:solidFill>
                <a:latin typeface="Calibri"/>
                <a:ea typeface="Calibri"/>
                <a:cs typeface="Calibri"/>
                <a:sym typeface="Calibri"/>
              </a:rPr>
              <a:t>Understanding and relating to other people, and taking part in everyday family and social life may be harder for them.</a:t>
            </a:r>
            <a:endParaRPr b="1" sz="2474">
              <a:solidFill>
                <a:schemeClr val="dk1"/>
              </a:solidFill>
              <a:latin typeface="Calibri"/>
              <a:ea typeface="Calibri"/>
              <a:cs typeface="Calibri"/>
              <a:sym typeface="Calibri"/>
            </a:endParaRPr>
          </a:p>
          <a:p>
            <a:pPr indent="0" lvl="0" marL="0" rtl="0" algn="just">
              <a:spcBef>
                <a:spcPts val="400"/>
              </a:spcBef>
              <a:spcAft>
                <a:spcPts val="0"/>
              </a:spcAft>
              <a:buSzPts val="1836"/>
              <a:buNone/>
            </a:pPr>
            <a:r>
              <a:rPr lang="en-GB" sz="1900"/>
              <a:t> </a:t>
            </a:r>
            <a:endParaRPr sz="1900"/>
          </a:p>
          <a:p>
            <a:pPr indent="0" lvl="0" marL="0" rtl="0" algn="just">
              <a:spcBef>
                <a:spcPts val="400"/>
              </a:spcBef>
              <a:spcAft>
                <a:spcPts val="0"/>
              </a:spcAft>
              <a:buSzPts val="1836"/>
              <a:buNone/>
            </a:pPr>
            <a:r>
              <a:t/>
            </a:r>
            <a:endParaRPr sz="1900"/>
          </a:p>
        </p:txBody>
      </p:sp>
      <p:sp>
        <p:nvSpPr>
          <p:cNvPr id="92" name="Google Shape;92;p2"/>
          <p:cNvSpPr txBox="1"/>
          <p:nvPr/>
        </p:nvSpPr>
        <p:spPr>
          <a:xfrm>
            <a:off x="340950" y="3262275"/>
            <a:ext cx="8462100" cy="554100"/>
          </a:xfrm>
          <a:prstGeom prst="rect">
            <a:avLst/>
          </a:prstGeom>
          <a:noFill/>
          <a:ln>
            <a:noFill/>
          </a:ln>
        </p:spPr>
        <p:txBody>
          <a:bodyPr anchorCtr="0" anchor="t" bIns="91425" lIns="91425" spcFirstLastPara="1" rIns="91425" wrap="square" tIns="91425">
            <a:spAutoFit/>
          </a:bodyPr>
          <a:lstStyle/>
          <a:p>
            <a:pPr indent="0" lvl="0" marL="0" rtl="0" algn="just">
              <a:spcBef>
                <a:spcPts val="400"/>
              </a:spcBef>
              <a:spcAft>
                <a:spcPts val="0"/>
              </a:spcAft>
              <a:buClr>
                <a:schemeClr val="dk1"/>
              </a:buClr>
              <a:buSzPts val="1836"/>
              <a:buFont typeface="Arial"/>
              <a:buNone/>
            </a:pPr>
            <a:r>
              <a:rPr b="1" lang="en-GB" sz="2400">
                <a:solidFill>
                  <a:schemeClr val="accent2"/>
                </a:solidFill>
                <a:latin typeface="Calibri"/>
                <a:ea typeface="Calibri"/>
                <a:cs typeface="Calibri"/>
                <a:sym typeface="Calibri"/>
              </a:rPr>
              <a:t>But</a:t>
            </a:r>
            <a:r>
              <a:rPr b="1" lang="en-GB" sz="2400">
                <a:solidFill>
                  <a:schemeClr val="accent2"/>
                </a:solidFill>
                <a:latin typeface="Calibri"/>
                <a:ea typeface="Calibri"/>
                <a:cs typeface="Calibri"/>
                <a:sym typeface="Calibri"/>
              </a:rPr>
              <a:t> will not stop pupils developing physically and emotionally. </a:t>
            </a:r>
            <a:endParaRPr sz="1900">
              <a:latin typeface="Calibri"/>
              <a:ea typeface="Calibri"/>
              <a:cs typeface="Calibri"/>
              <a:sym typeface="Calibri"/>
            </a:endParaRPr>
          </a:p>
        </p:txBody>
      </p:sp>
      <p:sp>
        <p:nvSpPr>
          <p:cNvPr id="93" name="Google Shape;93;p2"/>
          <p:cNvSpPr txBox="1"/>
          <p:nvPr/>
        </p:nvSpPr>
        <p:spPr>
          <a:xfrm>
            <a:off x="340950" y="4112575"/>
            <a:ext cx="8347500" cy="102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latin typeface="Calibri"/>
                <a:ea typeface="Calibri"/>
                <a:cs typeface="Calibri"/>
                <a:sym typeface="Calibri"/>
              </a:rPr>
              <a:t>Severe </a:t>
            </a:r>
            <a:r>
              <a:rPr b="1" lang="en-GB" sz="2100">
                <a:latin typeface="Calibri"/>
                <a:ea typeface="Calibri"/>
                <a:cs typeface="Calibri"/>
                <a:sym typeface="Calibri"/>
              </a:rPr>
              <a:t>Learning Difficulties / PMLD - All children, regardless of their diagnosis, will develop and go through puberty.</a:t>
            </a:r>
            <a:endParaRPr b="1" sz="2100">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g342634a2062_0_7"/>
          <p:cNvSpPr txBox="1"/>
          <p:nvPr>
            <p:ph type="ctrTitle"/>
          </p:nvPr>
        </p:nvSpPr>
        <p:spPr>
          <a:xfrm>
            <a:off x="264725" y="229469"/>
            <a:ext cx="8520600" cy="850800"/>
          </a:xfrm>
          <a:prstGeom prst="rect">
            <a:avLst/>
          </a:prstGeom>
        </p:spPr>
        <p:txBody>
          <a:bodyPr anchorCtr="0" anchor="b" bIns="91425" lIns="91425" spcFirstLastPara="1" rIns="91425" wrap="square" tIns="91425">
            <a:normAutofit/>
          </a:bodyPr>
          <a:lstStyle/>
          <a:p>
            <a:pPr indent="0" lvl="0" marL="0" rtl="0" algn="l">
              <a:lnSpc>
                <a:spcPct val="115000"/>
              </a:lnSpc>
              <a:spcBef>
                <a:spcPts val="1400"/>
              </a:spcBef>
              <a:spcAft>
                <a:spcPts val="400"/>
              </a:spcAft>
              <a:buClr>
                <a:schemeClr val="dk1"/>
              </a:buClr>
              <a:buSzPts val="1100"/>
              <a:buFont typeface="Arial"/>
              <a:buNone/>
            </a:pPr>
            <a:r>
              <a:rPr b="1" lang="en-GB" sz="3000"/>
              <a:t>The Importance of a Holistic Approach</a:t>
            </a:r>
            <a:endParaRPr sz="3000"/>
          </a:p>
        </p:txBody>
      </p:sp>
      <p:sp>
        <p:nvSpPr>
          <p:cNvPr id="99" name="Google Shape;99;g342634a2062_0_7"/>
          <p:cNvSpPr txBox="1"/>
          <p:nvPr>
            <p:ph idx="1" type="subTitle"/>
          </p:nvPr>
        </p:nvSpPr>
        <p:spPr>
          <a:xfrm>
            <a:off x="264725" y="1186048"/>
            <a:ext cx="8520600" cy="52611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sz="1600">
                <a:solidFill>
                  <a:schemeClr val="dk1"/>
                </a:solidFill>
              </a:rPr>
              <a:t>A holistic approach to supporting children through puberty is essential to ensure their emotional, physical, and social needs are met. This approach involves:</a:t>
            </a:r>
            <a:endParaRPr sz="1600">
              <a:solidFill>
                <a:schemeClr val="dk1"/>
              </a:solidFill>
            </a:endParaRPr>
          </a:p>
          <a:p>
            <a:pPr indent="-330200" lvl="0" marL="457200" rtl="0" algn="l">
              <a:lnSpc>
                <a:spcPct val="115000"/>
              </a:lnSpc>
              <a:spcBef>
                <a:spcPts val="1200"/>
              </a:spcBef>
              <a:spcAft>
                <a:spcPts val="0"/>
              </a:spcAft>
              <a:buClr>
                <a:schemeClr val="dk1"/>
              </a:buClr>
              <a:buSzPts val="1600"/>
              <a:buChar char="●"/>
            </a:pPr>
            <a:r>
              <a:rPr b="1" lang="en-GB" sz="1600">
                <a:solidFill>
                  <a:schemeClr val="dk1"/>
                </a:solidFill>
              </a:rPr>
              <a:t>Physical Care</a:t>
            </a:r>
            <a:endParaRPr b="1" sz="1600">
              <a:solidFill>
                <a:schemeClr val="dk1"/>
              </a:solidFill>
            </a:endParaRPr>
          </a:p>
          <a:p>
            <a:pPr indent="0" lvl="0" marL="457200" rtl="0" algn="l">
              <a:lnSpc>
                <a:spcPct val="115000"/>
              </a:lnSpc>
              <a:spcBef>
                <a:spcPts val="1200"/>
              </a:spcBef>
              <a:spcAft>
                <a:spcPts val="0"/>
              </a:spcAft>
              <a:buNone/>
            </a:pPr>
            <a:r>
              <a:t/>
            </a:r>
            <a:endParaRPr b="1" sz="1600">
              <a:solidFill>
                <a:schemeClr val="dk1"/>
              </a:solidFill>
            </a:endParaRPr>
          </a:p>
          <a:p>
            <a:pPr indent="-330200" lvl="0" marL="457200" rtl="0" algn="l">
              <a:lnSpc>
                <a:spcPct val="115000"/>
              </a:lnSpc>
              <a:spcBef>
                <a:spcPts val="1200"/>
              </a:spcBef>
              <a:spcAft>
                <a:spcPts val="0"/>
              </a:spcAft>
              <a:buClr>
                <a:schemeClr val="dk1"/>
              </a:buClr>
              <a:buSzPts val="1600"/>
              <a:buChar char="●"/>
            </a:pPr>
            <a:r>
              <a:rPr b="1" lang="en-GB" sz="1600">
                <a:solidFill>
                  <a:schemeClr val="dk1"/>
                </a:solidFill>
              </a:rPr>
              <a:t>Emotional Support</a:t>
            </a:r>
            <a:r>
              <a:rPr lang="en-GB" sz="1600">
                <a:solidFill>
                  <a:schemeClr val="dk1"/>
                </a:solidFill>
              </a:rPr>
              <a:t> </a:t>
            </a:r>
            <a:endParaRPr sz="1600">
              <a:solidFill>
                <a:schemeClr val="dk1"/>
              </a:solidFill>
            </a:endParaRPr>
          </a:p>
          <a:p>
            <a:pPr indent="0" lvl="0" marL="457200" rtl="0" algn="l">
              <a:lnSpc>
                <a:spcPct val="115000"/>
              </a:lnSpc>
              <a:spcBef>
                <a:spcPts val="1200"/>
              </a:spcBef>
              <a:spcAft>
                <a:spcPts val="0"/>
              </a:spcAft>
              <a:buNone/>
            </a:pPr>
            <a:r>
              <a:t/>
            </a:r>
            <a:endParaRPr sz="1600">
              <a:solidFill>
                <a:schemeClr val="dk1"/>
              </a:solidFill>
            </a:endParaRPr>
          </a:p>
          <a:p>
            <a:pPr indent="-330200" lvl="0" marL="457200" rtl="0" algn="l">
              <a:lnSpc>
                <a:spcPct val="115000"/>
              </a:lnSpc>
              <a:spcBef>
                <a:spcPts val="1200"/>
              </a:spcBef>
              <a:spcAft>
                <a:spcPts val="0"/>
              </a:spcAft>
              <a:buClr>
                <a:schemeClr val="dk1"/>
              </a:buClr>
              <a:buSzPts val="1600"/>
              <a:buChar char="●"/>
            </a:pPr>
            <a:r>
              <a:rPr b="1" lang="en-GB" sz="1600">
                <a:solidFill>
                  <a:schemeClr val="dk1"/>
                </a:solidFill>
              </a:rPr>
              <a:t>Social Skills Training</a:t>
            </a:r>
            <a:r>
              <a:rPr lang="en-GB" sz="1600">
                <a:solidFill>
                  <a:schemeClr val="dk1"/>
                </a:solidFill>
              </a:rPr>
              <a:t> </a:t>
            </a:r>
            <a:endParaRPr sz="1600">
              <a:solidFill>
                <a:schemeClr val="dk1"/>
              </a:solidFill>
            </a:endParaRPr>
          </a:p>
          <a:p>
            <a:pPr indent="0" lvl="0" marL="457200" rtl="0" algn="l">
              <a:lnSpc>
                <a:spcPct val="115000"/>
              </a:lnSpc>
              <a:spcBef>
                <a:spcPts val="1200"/>
              </a:spcBef>
              <a:spcAft>
                <a:spcPts val="0"/>
              </a:spcAft>
              <a:buNone/>
            </a:pPr>
            <a:r>
              <a:t/>
            </a:r>
            <a:endParaRPr sz="1600">
              <a:solidFill>
                <a:schemeClr val="dk1"/>
              </a:solidFill>
            </a:endParaRPr>
          </a:p>
          <a:p>
            <a:pPr indent="-330200" lvl="0" marL="457200" rtl="0" algn="l">
              <a:lnSpc>
                <a:spcPct val="115000"/>
              </a:lnSpc>
              <a:spcBef>
                <a:spcPts val="1200"/>
              </a:spcBef>
              <a:spcAft>
                <a:spcPts val="0"/>
              </a:spcAft>
              <a:buClr>
                <a:schemeClr val="dk1"/>
              </a:buClr>
              <a:buSzPts val="1600"/>
              <a:buChar char="●"/>
            </a:pPr>
            <a:r>
              <a:rPr b="1" lang="en-GB" sz="1600">
                <a:solidFill>
                  <a:schemeClr val="dk1"/>
                </a:solidFill>
              </a:rPr>
              <a:t>Professional Support</a:t>
            </a:r>
            <a:endParaRPr sz="33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g24f5af0b16a_0_750"/>
          <p:cNvSpPr txBox="1"/>
          <p:nvPr>
            <p:ph type="ctrTitle"/>
          </p:nvPr>
        </p:nvSpPr>
        <p:spPr>
          <a:xfrm>
            <a:off x="495350" y="493025"/>
            <a:ext cx="7837800" cy="1081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GB" sz="3780">
                <a:latin typeface="Calibri"/>
                <a:ea typeface="Calibri"/>
                <a:cs typeface="Calibri"/>
                <a:sym typeface="Calibri"/>
              </a:rPr>
              <a:t>How schools teach young people about puberty and growing up</a:t>
            </a:r>
            <a:endParaRPr sz="3780">
              <a:latin typeface="Calibri"/>
              <a:ea typeface="Calibri"/>
              <a:cs typeface="Calibri"/>
              <a:sym typeface="Calibri"/>
            </a:endParaRPr>
          </a:p>
        </p:txBody>
      </p:sp>
      <p:sp>
        <p:nvSpPr>
          <p:cNvPr id="105" name="Google Shape;105;g24f5af0b16a_0_750"/>
          <p:cNvSpPr txBox="1"/>
          <p:nvPr>
            <p:ph idx="1" type="subTitle"/>
          </p:nvPr>
        </p:nvSpPr>
        <p:spPr>
          <a:xfrm>
            <a:off x="715525" y="1805325"/>
            <a:ext cx="7364400" cy="4260000"/>
          </a:xfrm>
          <a:prstGeom prst="rect">
            <a:avLst/>
          </a:prstGeom>
        </p:spPr>
        <p:txBody>
          <a:bodyPr anchorCtr="0" anchor="t" bIns="91425" lIns="91425" spcFirstLastPara="1" rIns="91425" wrap="square" tIns="91425">
            <a:normAutofit/>
          </a:bodyPr>
          <a:lstStyle/>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Through science lessons (body parts, life cycles of plants and animals, reproduction, etc</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PSHE lessons - self-awareness, emotions, friendships, families</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Literacy sessions - books representing the learners (autism, physical or learning difficulties, cultures and religions)</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Communication  - pupils being taught to express simple thoughts, including yes/no/preferences -CONSENT</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Integrated</a:t>
            </a:r>
            <a:r>
              <a:rPr lang="en-GB" sz="2100">
                <a:solidFill>
                  <a:schemeClr val="dk1"/>
                </a:solidFill>
                <a:latin typeface="Calibri"/>
                <a:ea typeface="Calibri"/>
                <a:cs typeface="Calibri"/>
                <a:sym typeface="Calibri"/>
              </a:rPr>
              <a:t> within the school day - breaks and lunch times, developing </a:t>
            </a:r>
            <a:r>
              <a:rPr lang="en-GB" sz="2100">
                <a:solidFill>
                  <a:schemeClr val="dk1"/>
                </a:solidFill>
                <a:latin typeface="Calibri"/>
                <a:ea typeface="Calibri"/>
                <a:cs typeface="Calibri"/>
                <a:sym typeface="Calibri"/>
              </a:rPr>
              <a:t>friendships</a:t>
            </a:r>
            <a:r>
              <a:rPr lang="en-GB" sz="2100">
                <a:solidFill>
                  <a:schemeClr val="dk1"/>
                </a:solidFill>
                <a:latin typeface="Calibri"/>
                <a:ea typeface="Calibri"/>
                <a:cs typeface="Calibri"/>
                <a:sym typeface="Calibri"/>
              </a:rPr>
              <a:t>, turn taking</a:t>
            </a:r>
            <a:endParaRPr sz="2100">
              <a:solidFill>
                <a:schemeClr val="dk1"/>
              </a:solidFill>
              <a:latin typeface="Calibri"/>
              <a:ea typeface="Calibri"/>
              <a:cs typeface="Calibri"/>
              <a:sym typeface="Calibri"/>
            </a:endParaRPr>
          </a:p>
          <a:p>
            <a:pPr indent="-361950" lvl="0" marL="457200" rtl="0" algn="l">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Targeted RSHE sessions when things occur - </a:t>
            </a:r>
            <a:r>
              <a:rPr lang="en-GB" sz="2100">
                <a:solidFill>
                  <a:schemeClr val="dk1"/>
                </a:solidFill>
                <a:latin typeface="Calibri"/>
                <a:ea typeface="Calibri"/>
                <a:cs typeface="Calibri"/>
                <a:sym typeface="Calibri"/>
              </a:rPr>
              <a:t>support</a:t>
            </a:r>
            <a:r>
              <a:rPr lang="en-GB" sz="2100">
                <a:solidFill>
                  <a:schemeClr val="dk1"/>
                </a:solidFill>
                <a:latin typeface="Calibri"/>
                <a:ea typeface="Calibri"/>
                <a:cs typeface="Calibri"/>
                <a:sym typeface="Calibri"/>
              </a:rPr>
              <a:t> </a:t>
            </a:r>
            <a:r>
              <a:rPr lang="en-GB" sz="2100">
                <a:solidFill>
                  <a:schemeClr val="dk1"/>
                </a:solidFill>
                <a:latin typeface="Calibri"/>
                <a:ea typeface="Calibri"/>
                <a:cs typeface="Calibri"/>
                <a:sym typeface="Calibri"/>
              </a:rPr>
              <a:t>understanding</a:t>
            </a:r>
            <a:r>
              <a:rPr lang="en-GB" sz="2100">
                <a:solidFill>
                  <a:schemeClr val="dk1"/>
                </a:solidFill>
                <a:latin typeface="Calibri"/>
                <a:ea typeface="Calibri"/>
                <a:cs typeface="Calibri"/>
                <a:sym typeface="Calibri"/>
              </a:rPr>
              <a:t> about appropriate touching, periods, etc</a:t>
            </a:r>
            <a:endParaRPr sz="2100">
              <a:solidFill>
                <a:schemeClr val="dk1"/>
              </a:solidFill>
              <a:latin typeface="Calibri"/>
              <a:ea typeface="Calibri"/>
              <a:cs typeface="Calibri"/>
              <a:sym typeface="Calibri"/>
            </a:endParaRPr>
          </a:p>
          <a:p>
            <a:pPr indent="-361950" lvl="0" marL="457200" rtl="0" algn="l">
              <a:spcBef>
                <a:spcPts val="0"/>
              </a:spcBef>
              <a:spcAft>
                <a:spcPts val="0"/>
              </a:spcAft>
              <a:buSzPts val="2100"/>
              <a:buChar char="●"/>
            </a:pPr>
            <a:r>
              <a:rPr lang="en-GB" sz="2100">
                <a:solidFill>
                  <a:schemeClr val="dk1"/>
                </a:solidFill>
                <a:latin typeface="Calibri"/>
                <a:ea typeface="Calibri"/>
                <a:cs typeface="Calibri"/>
                <a:sym typeface="Calibri"/>
              </a:rPr>
              <a:t>Boys and girls groups for targeted interventions/sessions</a:t>
            </a:r>
            <a:r>
              <a:rPr lang="en-GB" sz="2100"/>
              <a:t>  </a:t>
            </a:r>
            <a:endParaRPr sz="21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g24f9a1d836d_0_0"/>
          <p:cNvSpPr txBox="1"/>
          <p:nvPr>
            <p:ph type="ctrTitle"/>
          </p:nvPr>
        </p:nvSpPr>
        <p:spPr>
          <a:xfrm>
            <a:off x="495350" y="211025"/>
            <a:ext cx="7837800" cy="10812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latin typeface="Calibri"/>
                <a:ea typeface="Calibri"/>
                <a:cs typeface="Calibri"/>
                <a:sym typeface="Calibri"/>
              </a:rPr>
              <a:t>Schools’ legal obligations</a:t>
            </a:r>
            <a:endParaRPr>
              <a:latin typeface="Calibri"/>
              <a:ea typeface="Calibri"/>
              <a:cs typeface="Calibri"/>
              <a:sym typeface="Calibri"/>
            </a:endParaRPr>
          </a:p>
        </p:txBody>
      </p:sp>
      <p:sp>
        <p:nvSpPr>
          <p:cNvPr id="111" name="Google Shape;111;g24f9a1d836d_0_0"/>
          <p:cNvSpPr txBox="1"/>
          <p:nvPr>
            <p:ph idx="1" type="subTitle"/>
          </p:nvPr>
        </p:nvSpPr>
        <p:spPr>
          <a:xfrm>
            <a:off x="396300" y="1431050"/>
            <a:ext cx="8322000" cy="5118600"/>
          </a:xfrm>
          <a:prstGeom prst="rect">
            <a:avLst/>
          </a:prstGeom>
        </p:spPr>
        <p:txBody>
          <a:bodyPr anchorCtr="0" anchor="t" bIns="91425" lIns="91425" spcFirstLastPara="1" rIns="91425" wrap="square" tIns="91425">
            <a:noAutofit/>
          </a:bodyPr>
          <a:lstStyle/>
          <a:p>
            <a:pPr indent="-399712" lvl="0" marL="457200" rtl="0" algn="l">
              <a:lnSpc>
                <a:spcPct val="80000"/>
              </a:lnSpc>
              <a:spcBef>
                <a:spcPts val="0"/>
              </a:spcBef>
              <a:spcAft>
                <a:spcPts val="0"/>
              </a:spcAft>
              <a:buClr>
                <a:schemeClr val="dk1"/>
              </a:buClr>
              <a:buSzPts val="2695"/>
              <a:buFont typeface="Calibri"/>
              <a:buChar char="●"/>
            </a:pPr>
            <a:r>
              <a:rPr lang="en-GB" sz="2694">
                <a:solidFill>
                  <a:schemeClr val="dk1"/>
                </a:solidFill>
                <a:latin typeface="Calibri"/>
                <a:ea typeface="Calibri"/>
                <a:cs typeface="Calibri"/>
                <a:sym typeface="Calibri"/>
              </a:rPr>
              <a:t>Pupils need knowledge that will enable them to make informed decisions about their wellbeing, health and relationships and to build their self-efficacy. </a:t>
            </a:r>
            <a:endParaRPr sz="2694">
              <a:solidFill>
                <a:schemeClr val="dk1"/>
              </a:solidFill>
              <a:latin typeface="Calibri"/>
              <a:ea typeface="Calibri"/>
              <a:cs typeface="Calibri"/>
              <a:sym typeface="Calibri"/>
            </a:endParaRPr>
          </a:p>
          <a:p>
            <a:pPr indent="-399712" lvl="0" marL="457200" rtl="0" algn="l">
              <a:lnSpc>
                <a:spcPct val="80000"/>
              </a:lnSpc>
              <a:spcBef>
                <a:spcPts val="0"/>
              </a:spcBef>
              <a:spcAft>
                <a:spcPts val="0"/>
              </a:spcAft>
              <a:buClr>
                <a:schemeClr val="dk1"/>
              </a:buClr>
              <a:buSzPts val="2695"/>
              <a:buFont typeface="Calibri"/>
              <a:buChar char="●"/>
            </a:pPr>
            <a:r>
              <a:rPr lang="en-GB" sz="2694">
                <a:solidFill>
                  <a:schemeClr val="dk1"/>
                </a:solidFill>
                <a:latin typeface="Calibri"/>
                <a:ea typeface="Calibri"/>
                <a:cs typeface="Calibri"/>
                <a:sym typeface="Calibri"/>
              </a:rPr>
              <a:t>Prepare pupils for the opportunities, responsibilities and experiences of adult life. </a:t>
            </a:r>
            <a:endParaRPr sz="2694">
              <a:solidFill>
                <a:schemeClr val="dk1"/>
              </a:solidFill>
              <a:latin typeface="Calibri"/>
              <a:ea typeface="Calibri"/>
              <a:cs typeface="Calibri"/>
              <a:sym typeface="Calibri"/>
            </a:endParaRPr>
          </a:p>
          <a:p>
            <a:pPr indent="-399712" lvl="0" marL="457200" rtl="0" algn="l">
              <a:lnSpc>
                <a:spcPct val="80000"/>
              </a:lnSpc>
              <a:spcBef>
                <a:spcPts val="0"/>
              </a:spcBef>
              <a:spcAft>
                <a:spcPts val="0"/>
              </a:spcAft>
              <a:buClr>
                <a:schemeClr val="dk1"/>
              </a:buClr>
              <a:buSzPts val="2695"/>
              <a:buFont typeface="Calibri"/>
              <a:buChar char="●"/>
            </a:pPr>
            <a:r>
              <a:rPr lang="en-GB" sz="2694">
                <a:solidFill>
                  <a:schemeClr val="dk1"/>
                </a:solidFill>
                <a:latin typeface="Calibri"/>
                <a:ea typeface="Calibri"/>
                <a:cs typeface="Calibri"/>
                <a:sym typeface="Calibri"/>
              </a:rPr>
              <a:t>Promote the spiritual, moral, social, cultural, mental and physical development of pupils, at school and in society.</a:t>
            </a:r>
            <a:endParaRPr sz="2694">
              <a:solidFill>
                <a:schemeClr val="dk1"/>
              </a:solidFill>
              <a:latin typeface="Calibri"/>
              <a:ea typeface="Calibri"/>
              <a:cs typeface="Calibri"/>
              <a:sym typeface="Calibri"/>
            </a:endParaRPr>
          </a:p>
          <a:p>
            <a:pPr indent="-387012" lvl="0" marL="457200" rtl="0" algn="l">
              <a:lnSpc>
                <a:spcPct val="80000"/>
              </a:lnSpc>
              <a:spcBef>
                <a:spcPts val="0"/>
              </a:spcBef>
              <a:spcAft>
                <a:spcPts val="0"/>
              </a:spcAft>
              <a:buSzPts val="2495"/>
              <a:buChar char="●"/>
            </a:pPr>
            <a:r>
              <a:rPr lang="en-GB" sz="2694">
                <a:solidFill>
                  <a:schemeClr val="dk1"/>
                </a:solidFill>
                <a:latin typeface="Calibri"/>
                <a:ea typeface="Calibri"/>
                <a:cs typeface="Calibri"/>
                <a:sym typeface="Calibri"/>
              </a:rPr>
              <a:t>The Relationships Education, Relationships and Sex Education and Health Education (England) Regulations 2019 make </a:t>
            </a:r>
            <a:r>
              <a:rPr b="1" lang="en-GB" sz="2694">
                <a:solidFill>
                  <a:schemeClr val="dk1"/>
                </a:solidFill>
                <a:latin typeface="Calibri"/>
                <a:ea typeface="Calibri"/>
                <a:cs typeface="Calibri"/>
                <a:sym typeface="Calibri"/>
              </a:rPr>
              <a:t>Relationships Education</a:t>
            </a:r>
            <a:r>
              <a:rPr lang="en-GB" sz="2694">
                <a:solidFill>
                  <a:schemeClr val="dk1"/>
                </a:solidFill>
                <a:latin typeface="Calibri"/>
                <a:ea typeface="Calibri"/>
                <a:cs typeface="Calibri"/>
                <a:sym typeface="Calibri"/>
              </a:rPr>
              <a:t> compulsory for all pupils in primary schools and </a:t>
            </a:r>
            <a:r>
              <a:rPr b="1" lang="en-GB" sz="2694">
                <a:solidFill>
                  <a:schemeClr val="dk1"/>
                </a:solidFill>
                <a:latin typeface="Calibri"/>
                <a:ea typeface="Calibri"/>
                <a:cs typeface="Calibri"/>
                <a:sym typeface="Calibri"/>
              </a:rPr>
              <a:t>Relationships and Sex Education</a:t>
            </a:r>
            <a:r>
              <a:rPr lang="en-GB" sz="2694">
                <a:solidFill>
                  <a:schemeClr val="dk1"/>
                </a:solidFill>
                <a:latin typeface="Calibri"/>
                <a:ea typeface="Calibri"/>
                <a:cs typeface="Calibri"/>
                <a:sym typeface="Calibri"/>
              </a:rPr>
              <a:t> (RSE) compulsory for all pupils in secondary schools. They also make </a:t>
            </a:r>
            <a:r>
              <a:rPr b="1" lang="en-GB" sz="2694">
                <a:solidFill>
                  <a:schemeClr val="dk1"/>
                </a:solidFill>
                <a:latin typeface="Calibri"/>
                <a:ea typeface="Calibri"/>
                <a:cs typeface="Calibri"/>
                <a:sym typeface="Calibri"/>
              </a:rPr>
              <a:t>Health Education compulsory in all schools.</a:t>
            </a:r>
            <a:r>
              <a:rPr b="1" lang="en-GB" sz="2494">
                <a:solidFill>
                  <a:schemeClr val="dk1"/>
                </a:solidFill>
              </a:rPr>
              <a:t> </a:t>
            </a:r>
            <a:r>
              <a:rPr lang="en-GB" sz="2494"/>
              <a:t> </a:t>
            </a:r>
            <a:endParaRPr sz="2494"/>
          </a:p>
          <a:p>
            <a:pPr indent="0" lvl="0" marL="0" rtl="0" algn="just">
              <a:lnSpc>
                <a:spcPct val="123750"/>
              </a:lnSpc>
              <a:spcBef>
                <a:spcPts val="1600"/>
              </a:spcBef>
              <a:spcAft>
                <a:spcPts val="0"/>
              </a:spcAft>
              <a:buSzPts val="935"/>
              <a:buNone/>
            </a:pPr>
            <a:r>
              <a:t/>
            </a:r>
            <a:endParaRPr sz="136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g24f45c14074_0_2"/>
          <p:cNvSpPr txBox="1"/>
          <p:nvPr>
            <p:ph idx="1" type="body"/>
          </p:nvPr>
        </p:nvSpPr>
        <p:spPr>
          <a:xfrm>
            <a:off x="457200" y="1600200"/>
            <a:ext cx="8229600" cy="4095900"/>
          </a:xfrm>
          <a:prstGeom prst="rect">
            <a:avLst/>
          </a:prstGeom>
          <a:noFill/>
          <a:ln>
            <a:noFill/>
          </a:ln>
        </p:spPr>
        <p:txBody>
          <a:bodyPr anchorCtr="0" anchor="t" bIns="0" lIns="0" spcFirstLastPara="1" rIns="0" wrap="square" tIns="0">
            <a:spAutoFit/>
          </a:bodyPr>
          <a:lstStyle/>
          <a:p>
            <a:pPr indent="0" lvl="0" marL="365760" rtl="0" algn="just">
              <a:spcBef>
                <a:spcPts val="0"/>
              </a:spcBef>
              <a:spcAft>
                <a:spcPts val="0"/>
              </a:spcAft>
              <a:buNone/>
            </a:pPr>
            <a:r>
              <a:t/>
            </a:r>
            <a:endParaRPr sz="1600">
              <a:solidFill>
                <a:srgbClr val="005A84"/>
              </a:solidFill>
              <a:latin typeface="Arial"/>
              <a:ea typeface="Arial"/>
              <a:cs typeface="Arial"/>
              <a:sym typeface="Arial"/>
            </a:endParaRPr>
          </a:p>
          <a:p>
            <a:pPr indent="-256032" lvl="0" marL="365760" rtl="0" algn="just">
              <a:spcBef>
                <a:spcPts val="800"/>
              </a:spcBef>
              <a:spcAft>
                <a:spcPts val="0"/>
              </a:spcAft>
              <a:buClr>
                <a:schemeClr val="dk1"/>
              </a:buClr>
              <a:buSzPts val="1088"/>
              <a:buChar char="●"/>
            </a:pPr>
            <a:r>
              <a:rPr lang="en-GB" sz="2900">
                <a:solidFill>
                  <a:schemeClr val="dk1"/>
                </a:solidFill>
                <a:latin typeface="Calibri"/>
                <a:ea typeface="Calibri"/>
                <a:cs typeface="Calibri"/>
                <a:sym typeface="Calibri"/>
              </a:rPr>
              <a:t>Special schools </a:t>
            </a:r>
            <a:r>
              <a:rPr lang="en-GB" sz="3000">
                <a:solidFill>
                  <a:schemeClr val="dk1"/>
                </a:solidFill>
                <a:latin typeface="Calibri"/>
                <a:ea typeface="Calibri"/>
                <a:cs typeface="Calibri"/>
                <a:sym typeface="Calibri"/>
              </a:rPr>
              <a:t>have flexibility to design and plan </a:t>
            </a:r>
            <a:r>
              <a:rPr b="1" lang="en-GB" sz="3000">
                <a:solidFill>
                  <a:schemeClr val="dk1"/>
                </a:solidFill>
                <a:latin typeface="Calibri"/>
                <a:ea typeface="Calibri"/>
                <a:cs typeface="Calibri"/>
                <a:sym typeface="Calibri"/>
              </a:rPr>
              <a:t>age-appropriate </a:t>
            </a:r>
            <a:r>
              <a:rPr lang="en-GB" sz="3000">
                <a:solidFill>
                  <a:schemeClr val="dk1"/>
                </a:solidFill>
                <a:latin typeface="Calibri"/>
                <a:ea typeface="Calibri"/>
                <a:cs typeface="Calibri"/>
                <a:sym typeface="Calibri"/>
              </a:rPr>
              <a:t>subject content. Therefore teaching the primary content in secondary lessons to pupils who need to build knowledge before any secondary content is taught, if needed.</a:t>
            </a:r>
            <a:endParaRPr sz="2500">
              <a:solidFill>
                <a:schemeClr val="dk1"/>
              </a:solidFill>
              <a:latin typeface="Calibri"/>
              <a:ea typeface="Calibri"/>
              <a:cs typeface="Calibri"/>
              <a:sym typeface="Calibri"/>
            </a:endParaRPr>
          </a:p>
          <a:p>
            <a:pPr indent="0" lvl="0" marL="109728" rtl="0" algn="just">
              <a:lnSpc>
                <a:spcPct val="143750"/>
              </a:lnSpc>
              <a:spcBef>
                <a:spcPts val="1600"/>
              </a:spcBef>
              <a:spcAft>
                <a:spcPts val="0"/>
              </a:spcAft>
              <a:buSzPts val="1088"/>
              <a:buNone/>
            </a:pPr>
            <a:r>
              <a:t/>
            </a:r>
            <a:endParaRPr/>
          </a:p>
          <a:p>
            <a:pPr indent="0" lvl="0" marL="365760" rtl="0" algn="just">
              <a:lnSpc>
                <a:spcPct val="143750"/>
              </a:lnSpc>
              <a:spcBef>
                <a:spcPts val="1600"/>
              </a:spcBef>
              <a:spcAft>
                <a:spcPts val="0"/>
              </a:spcAft>
              <a:buNone/>
            </a:pPr>
            <a:r>
              <a:t/>
            </a:r>
            <a:endParaRPr b="1" sz="1600">
              <a:solidFill>
                <a:schemeClr val="accent2"/>
              </a:solidFill>
              <a:latin typeface="Arial"/>
              <a:ea typeface="Arial"/>
              <a:cs typeface="Arial"/>
              <a:sym typeface="Arial"/>
            </a:endParaRPr>
          </a:p>
        </p:txBody>
      </p:sp>
      <p:sp>
        <p:nvSpPr>
          <p:cNvPr id="117" name="Google Shape;117;g24f45c14074_0_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1100"/>
              <a:buFont typeface="Arial"/>
              <a:buNone/>
            </a:pPr>
            <a:r>
              <a:rPr lang="en-GB" sz="5200">
                <a:latin typeface="Calibri"/>
                <a:ea typeface="Calibri"/>
                <a:cs typeface="Calibri"/>
                <a:sym typeface="Calibri"/>
              </a:rPr>
              <a:t>Schools’ legal obligations</a:t>
            </a:r>
            <a:endParaRPr>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g24f9a1d836d_0_15"/>
          <p:cNvSpPr txBox="1"/>
          <p:nvPr>
            <p:ph idx="1" type="body"/>
          </p:nvPr>
        </p:nvSpPr>
        <p:spPr>
          <a:xfrm>
            <a:off x="457200" y="1358775"/>
            <a:ext cx="8229600" cy="4486500"/>
          </a:xfrm>
          <a:prstGeom prst="rect">
            <a:avLst/>
          </a:prstGeom>
          <a:noFill/>
          <a:ln>
            <a:noFill/>
          </a:ln>
        </p:spPr>
        <p:txBody>
          <a:bodyPr anchorCtr="0" anchor="t" bIns="0" lIns="0" spcFirstLastPara="1" rIns="0" wrap="square" tIns="0">
            <a:spAutoFit/>
          </a:bodyPr>
          <a:lstStyle/>
          <a:p>
            <a:pPr indent="-266446" lvl="0" marL="365760" rtl="0" algn="just">
              <a:lnSpc>
                <a:spcPct val="143750"/>
              </a:lnSpc>
              <a:spcBef>
                <a:spcPts val="1600"/>
              </a:spcBef>
              <a:spcAft>
                <a:spcPts val="0"/>
              </a:spcAft>
              <a:buClr>
                <a:schemeClr val="dk1"/>
              </a:buClr>
              <a:buSzPts val="1388"/>
              <a:buFont typeface="Calibri"/>
              <a:buChar char="●"/>
            </a:pPr>
            <a:r>
              <a:rPr lang="en-GB" sz="1900">
                <a:solidFill>
                  <a:schemeClr val="dk1"/>
                </a:solidFill>
                <a:latin typeface="Calibri"/>
                <a:ea typeface="Calibri"/>
                <a:cs typeface="Calibri"/>
                <a:sym typeface="Calibri"/>
              </a:rPr>
              <a:t>In all schools, when teaching RSHE, the religious background of all pupils must be taken into account when planning teaching, so that the topics that are included in the core content in this guidance are appropriately handled.</a:t>
            </a:r>
            <a:endParaRPr sz="1900">
              <a:solidFill>
                <a:schemeClr val="dk1"/>
              </a:solidFill>
              <a:latin typeface="Calibri"/>
              <a:ea typeface="Calibri"/>
              <a:cs typeface="Calibri"/>
              <a:sym typeface="Calibri"/>
            </a:endParaRPr>
          </a:p>
          <a:p>
            <a:pPr indent="-298958" lvl="0" marL="365760" rtl="0" algn="just">
              <a:lnSpc>
                <a:spcPct val="143750"/>
              </a:lnSpc>
              <a:spcBef>
                <a:spcPts val="160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Relationships Education, RSE and Health Education must be accessible for all pupils. </a:t>
            </a:r>
            <a:endParaRPr sz="1900">
              <a:solidFill>
                <a:schemeClr val="dk1"/>
              </a:solidFill>
              <a:latin typeface="Calibri"/>
              <a:ea typeface="Calibri"/>
              <a:cs typeface="Calibri"/>
              <a:sym typeface="Calibri"/>
            </a:endParaRPr>
          </a:p>
          <a:p>
            <a:pPr indent="-298958" lvl="0" marL="365760" rtl="0" algn="just">
              <a:lnSpc>
                <a:spcPct val="143750"/>
              </a:lnSpc>
              <a:spcBef>
                <a:spcPts val="160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a:t>
            </a:r>
            <a:endParaRPr sz="1900">
              <a:solidFill>
                <a:schemeClr val="dk1"/>
              </a:solidFill>
              <a:latin typeface="Calibri"/>
              <a:ea typeface="Calibri"/>
              <a:cs typeface="Calibri"/>
              <a:sym typeface="Calibri"/>
            </a:endParaRPr>
          </a:p>
        </p:txBody>
      </p:sp>
      <p:sp>
        <p:nvSpPr>
          <p:cNvPr id="123" name="Google Shape;123;g24f9a1d836d_0_15"/>
          <p:cNvSpPr txBox="1"/>
          <p:nvPr>
            <p:ph type="title"/>
          </p:nvPr>
        </p:nvSpPr>
        <p:spPr>
          <a:xfrm>
            <a:off x="457200" y="82363"/>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sz="3900">
                <a:latin typeface="Calibri"/>
                <a:ea typeface="Calibri"/>
                <a:cs typeface="Calibri"/>
                <a:sym typeface="Calibri"/>
              </a:rPr>
              <a:t>School’s legal obligations</a:t>
            </a:r>
            <a:endParaRPr sz="3900">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g24f9a1d836d_0_8"/>
          <p:cNvSpPr txBox="1"/>
          <p:nvPr>
            <p:ph idx="1" type="body"/>
          </p:nvPr>
        </p:nvSpPr>
        <p:spPr>
          <a:xfrm>
            <a:off x="457200" y="1600200"/>
            <a:ext cx="8229600" cy="2696100"/>
          </a:xfrm>
          <a:prstGeom prst="rect">
            <a:avLst/>
          </a:prstGeom>
          <a:noFill/>
          <a:ln>
            <a:noFill/>
          </a:ln>
        </p:spPr>
        <p:txBody>
          <a:bodyPr anchorCtr="0" anchor="t" bIns="0" lIns="0" spcFirstLastPara="1" rIns="0" wrap="square" tIns="0">
            <a:spAutoFit/>
          </a:bodyPr>
          <a:lstStyle/>
          <a:p>
            <a:pPr indent="-294132" lvl="0" marL="365760" rtl="0" algn="just">
              <a:lnSpc>
                <a:spcPct val="143750"/>
              </a:lnSpc>
              <a:spcBef>
                <a:spcPts val="1600"/>
              </a:spcBef>
              <a:spcAft>
                <a:spcPts val="0"/>
              </a:spcAft>
              <a:buClr>
                <a:schemeClr val="dk1"/>
              </a:buClr>
              <a:buSzPts val="1688"/>
              <a:buFont typeface="Calibri"/>
              <a:buChar char="●"/>
            </a:pPr>
            <a:r>
              <a:rPr lang="en-GB" sz="2200">
                <a:solidFill>
                  <a:schemeClr val="dk1"/>
                </a:solidFill>
                <a:latin typeface="Calibri"/>
                <a:ea typeface="Calibri"/>
                <a:cs typeface="Calibri"/>
                <a:sym typeface="Calibri"/>
              </a:rPr>
              <a:t>Parents and carers have the right to withdraw pupils from sex education (but not Relationships or Health Education). </a:t>
            </a:r>
            <a:endParaRPr sz="2200">
              <a:solidFill>
                <a:schemeClr val="dk1"/>
              </a:solidFill>
              <a:latin typeface="Calibri"/>
              <a:ea typeface="Calibri"/>
              <a:cs typeface="Calibri"/>
              <a:sym typeface="Calibri"/>
            </a:endParaRPr>
          </a:p>
          <a:p>
            <a:pPr indent="-294132" lvl="0" marL="365760" rtl="0" algn="just">
              <a:lnSpc>
                <a:spcPct val="143750"/>
              </a:lnSpc>
              <a:spcBef>
                <a:spcPts val="1600"/>
              </a:spcBef>
              <a:spcAft>
                <a:spcPts val="0"/>
              </a:spcAft>
              <a:buClr>
                <a:schemeClr val="dk1"/>
              </a:buClr>
              <a:buSzPts val="1688"/>
              <a:buFont typeface="Calibri"/>
              <a:buChar char="●"/>
            </a:pPr>
            <a:r>
              <a:rPr lang="en-GB" sz="2200">
                <a:solidFill>
                  <a:schemeClr val="dk1"/>
                </a:solidFill>
                <a:latin typeface="Calibri"/>
                <a:ea typeface="Calibri"/>
                <a:cs typeface="Calibri"/>
                <a:sym typeface="Calibri"/>
              </a:rPr>
              <a:t>Parents have the right to request that their child be withdrawn from some or all of sex education delivered as part of statutory RSE.</a:t>
            </a:r>
            <a:endParaRPr sz="2200">
              <a:solidFill>
                <a:schemeClr val="dk1"/>
              </a:solidFill>
              <a:latin typeface="Calibri"/>
              <a:ea typeface="Calibri"/>
              <a:cs typeface="Calibri"/>
              <a:sym typeface="Calibri"/>
            </a:endParaRPr>
          </a:p>
          <a:p>
            <a:pPr indent="-326644" lvl="0" marL="365760" rtl="0" algn="just">
              <a:lnSpc>
                <a:spcPct val="143750"/>
              </a:lnSpc>
              <a:spcBef>
                <a:spcPts val="1600"/>
              </a:spcBef>
              <a:spcAft>
                <a:spcPts val="0"/>
              </a:spcAft>
              <a:buClr>
                <a:schemeClr val="dk1"/>
              </a:buClr>
              <a:buSzPts val="2200"/>
              <a:buFont typeface="Calibri"/>
              <a:buChar char="●"/>
            </a:pPr>
            <a:r>
              <a:rPr lang="en-GB" sz="2200">
                <a:solidFill>
                  <a:schemeClr val="dk1"/>
                </a:solidFill>
                <a:latin typeface="Calibri"/>
                <a:ea typeface="Calibri"/>
                <a:cs typeface="Calibri"/>
                <a:sym typeface="Calibri"/>
              </a:rPr>
              <a:t>Children cannot be withdrawn from science lessons.</a:t>
            </a:r>
            <a:endParaRPr sz="2200">
              <a:solidFill>
                <a:schemeClr val="dk1"/>
              </a:solidFill>
              <a:latin typeface="Calibri"/>
              <a:ea typeface="Calibri"/>
              <a:cs typeface="Calibri"/>
              <a:sym typeface="Calibri"/>
            </a:endParaRPr>
          </a:p>
        </p:txBody>
      </p:sp>
      <p:sp>
        <p:nvSpPr>
          <p:cNvPr id="129" name="Google Shape;129;g24f9a1d836d_0_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sz="3300">
                <a:latin typeface="Calibri"/>
                <a:ea typeface="Calibri"/>
                <a:cs typeface="Calibri"/>
                <a:sym typeface="Calibri"/>
              </a:rPr>
              <a:t>Parents’ right to withdraw</a:t>
            </a:r>
            <a:endParaRPr sz="3300">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latin typeface="Calibri"/>
                <a:ea typeface="Calibri"/>
                <a:cs typeface="Calibri"/>
                <a:sym typeface="Calibri"/>
              </a:rPr>
              <a:t>Gaps in our pupils’ knowledge</a:t>
            </a:r>
            <a:endParaRPr>
              <a:latin typeface="Calibri"/>
              <a:ea typeface="Calibri"/>
              <a:cs typeface="Calibri"/>
              <a:sym typeface="Calibri"/>
            </a:endParaRPr>
          </a:p>
        </p:txBody>
      </p:sp>
      <p:sp>
        <p:nvSpPr>
          <p:cNvPr id="135" name="Google Shape;135;p8"/>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319785" lvl="0" marL="365760" rtl="0" algn="l">
              <a:spcBef>
                <a:spcPts val="0"/>
              </a:spcBef>
              <a:spcAft>
                <a:spcPts val="0"/>
              </a:spcAft>
              <a:buClr>
                <a:schemeClr val="dk1"/>
              </a:buClr>
              <a:buSzPts val="2500"/>
              <a:buFont typeface="Calibri"/>
              <a:buChar char="●"/>
            </a:pPr>
            <a:r>
              <a:rPr lang="en-GB" sz="2500">
                <a:solidFill>
                  <a:schemeClr val="dk1"/>
                </a:solidFill>
                <a:latin typeface="Calibri"/>
                <a:ea typeface="Calibri"/>
                <a:cs typeface="Calibri"/>
                <a:sym typeface="Calibri"/>
              </a:rPr>
              <a:t>It is estimated that a person with SEN has an average of 350 relationships in their lifetime (parents, families, teachers, respite provisions, bus drivers, adults providing intimate care, etc)</a:t>
            </a:r>
            <a:endParaRPr sz="2500">
              <a:solidFill>
                <a:schemeClr val="dk1"/>
              </a:solidFill>
              <a:latin typeface="Calibri"/>
              <a:ea typeface="Calibri"/>
              <a:cs typeface="Calibri"/>
              <a:sym typeface="Calibri"/>
            </a:endParaRPr>
          </a:p>
          <a:p>
            <a:pPr indent="-319785" lvl="0" marL="365760" rtl="0" algn="l">
              <a:spcBef>
                <a:spcPts val="400"/>
              </a:spcBef>
              <a:spcAft>
                <a:spcPts val="0"/>
              </a:spcAft>
              <a:buClr>
                <a:schemeClr val="dk1"/>
              </a:buClr>
              <a:buSzPts val="2500"/>
              <a:buFont typeface="Calibri"/>
              <a:buChar char="●"/>
            </a:pPr>
            <a:r>
              <a:rPr lang="en-GB" sz="2500">
                <a:solidFill>
                  <a:schemeClr val="dk1"/>
                </a:solidFill>
                <a:latin typeface="Calibri"/>
                <a:ea typeface="Calibri"/>
                <a:cs typeface="Calibri"/>
                <a:sym typeface="Calibri"/>
              </a:rPr>
              <a:t>Many of these relationships get broken when people leave.</a:t>
            </a:r>
            <a:endParaRPr sz="2500">
              <a:solidFill>
                <a:schemeClr val="dk1"/>
              </a:solidFill>
              <a:latin typeface="Calibri"/>
              <a:ea typeface="Calibri"/>
              <a:cs typeface="Calibri"/>
              <a:sym typeface="Calibri"/>
            </a:endParaRPr>
          </a:p>
          <a:p>
            <a:pPr indent="-319785" lvl="0" marL="365760" rtl="0" algn="l">
              <a:spcBef>
                <a:spcPts val="400"/>
              </a:spcBef>
              <a:spcAft>
                <a:spcPts val="0"/>
              </a:spcAft>
              <a:buClr>
                <a:schemeClr val="dk1"/>
              </a:buClr>
              <a:buSzPts val="2500"/>
              <a:buFont typeface="Calibri"/>
              <a:buChar char="●"/>
            </a:pPr>
            <a:r>
              <a:rPr lang="en-GB" sz="2500">
                <a:solidFill>
                  <a:schemeClr val="dk1"/>
                </a:solidFill>
                <a:latin typeface="Calibri"/>
                <a:ea typeface="Calibri"/>
                <a:cs typeface="Calibri"/>
                <a:sym typeface="Calibri"/>
              </a:rPr>
              <a:t>Formal lessons, via schools’ RSHE sessions are</a:t>
            </a:r>
            <a:r>
              <a:rPr lang="en-GB" sz="2500">
                <a:solidFill>
                  <a:schemeClr val="dk1"/>
                </a:solidFill>
                <a:latin typeface="Calibri"/>
                <a:ea typeface="Calibri"/>
                <a:cs typeface="Calibri"/>
                <a:sym typeface="Calibri"/>
              </a:rPr>
              <a:t> their only way to learn to understand relationships, growing up and what is/isn’t appropriate, and it is their right.</a:t>
            </a:r>
            <a:endParaRPr sz="2500">
              <a:solidFill>
                <a:schemeClr val="dk1"/>
              </a:solidFill>
              <a:latin typeface="Calibri"/>
              <a:ea typeface="Calibri"/>
              <a:cs typeface="Calibri"/>
              <a:sym typeface="Calibri"/>
            </a:endParaRPr>
          </a:p>
          <a:p>
            <a:pPr indent="-256032" lvl="0" marL="365760" rtl="0" algn="l">
              <a:spcBef>
                <a:spcPts val="400"/>
              </a:spcBef>
              <a:spcAft>
                <a:spcPts val="0"/>
              </a:spcAft>
              <a:buSzPts val="1496"/>
              <a:buNone/>
            </a:pPr>
            <a:r>
              <a:rPr b="1" lang="en-GB" sz="2500">
                <a:solidFill>
                  <a:srgbClr val="FF0000"/>
                </a:solidFill>
                <a:latin typeface="Calibri"/>
                <a:ea typeface="Calibri"/>
                <a:cs typeface="Calibri"/>
                <a:sym typeface="Calibri"/>
              </a:rPr>
              <a:t>It is schools’ and parents’</a:t>
            </a:r>
            <a:r>
              <a:rPr b="1" lang="en-GB" sz="2500">
                <a:solidFill>
                  <a:srgbClr val="FF0000"/>
                </a:solidFill>
                <a:latin typeface="Calibri"/>
                <a:ea typeface="Calibri"/>
                <a:cs typeface="Calibri"/>
                <a:sym typeface="Calibri"/>
              </a:rPr>
              <a:t> responsibility to teach young people theirs.</a:t>
            </a:r>
            <a:endParaRPr b="1" sz="2500">
              <a:solidFill>
                <a:srgbClr val="FF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24f45c14074_0_12"/>
          <p:cNvSpPr txBox="1"/>
          <p:nvPr>
            <p:ph idx="1" type="body"/>
          </p:nvPr>
        </p:nvSpPr>
        <p:spPr>
          <a:xfrm>
            <a:off x="457200" y="1481328"/>
            <a:ext cx="8229600" cy="4526100"/>
          </a:xfrm>
          <a:prstGeom prst="rect">
            <a:avLst/>
          </a:prstGeom>
          <a:noFill/>
          <a:ln>
            <a:noFill/>
          </a:ln>
        </p:spPr>
        <p:txBody>
          <a:bodyPr anchorCtr="0" anchor="t" bIns="45700" lIns="91425" spcFirstLastPara="1" rIns="91425" wrap="square" tIns="45700">
            <a:normAutofit/>
          </a:bodyPr>
          <a:lstStyle/>
          <a:p>
            <a:pPr indent="-292569" lvl="0" marL="365760" rtl="0" algn="l">
              <a:spcBef>
                <a:spcPts val="0"/>
              </a:spcBef>
              <a:spcAft>
                <a:spcPts val="0"/>
              </a:spcAft>
              <a:buClr>
                <a:schemeClr val="dk1"/>
              </a:buClr>
              <a:buSzPts val="2136"/>
              <a:buFont typeface="Calibri"/>
              <a:buChar char="●"/>
            </a:pPr>
            <a:r>
              <a:rPr lang="en-GB" sz="2300">
                <a:solidFill>
                  <a:schemeClr val="dk1"/>
                </a:solidFill>
                <a:highlight>
                  <a:srgbClr val="FFFFFF"/>
                </a:highlight>
                <a:latin typeface="Calibri"/>
                <a:ea typeface="Calibri"/>
                <a:cs typeface="Calibri"/>
                <a:sym typeface="Calibri"/>
              </a:rPr>
              <a:t>Children with disabilities are 3.7 times more likely than other children to be abused or neglected. Sometimes this is because of high care needs, increased vulnerability or the range of other factors that affect other children. </a:t>
            </a:r>
            <a:endParaRPr sz="2300">
              <a:solidFill>
                <a:schemeClr val="dk1"/>
              </a:solidFill>
              <a:highlight>
                <a:srgbClr val="FFFFFF"/>
              </a:highlight>
              <a:latin typeface="Calibri"/>
              <a:ea typeface="Calibri"/>
              <a:cs typeface="Calibri"/>
              <a:sym typeface="Calibri"/>
            </a:endParaRPr>
          </a:p>
          <a:p>
            <a:pPr indent="0" lvl="0" marL="365760" rtl="0" algn="l">
              <a:spcBef>
                <a:spcPts val="0"/>
              </a:spcBef>
              <a:spcAft>
                <a:spcPts val="0"/>
              </a:spcAft>
              <a:buNone/>
            </a:pPr>
            <a:r>
              <a:t/>
            </a:r>
            <a:endParaRPr sz="2300">
              <a:solidFill>
                <a:schemeClr val="dk1"/>
              </a:solidFill>
              <a:highlight>
                <a:srgbClr val="FFFFFF"/>
              </a:highlight>
              <a:latin typeface="Calibri"/>
              <a:ea typeface="Calibri"/>
              <a:cs typeface="Calibri"/>
              <a:sym typeface="Calibri"/>
            </a:endParaRPr>
          </a:p>
          <a:p>
            <a:pPr indent="-292569" lvl="0" marL="365760" rtl="0" algn="l">
              <a:spcBef>
                <a:spcPts val="0"/>
              </a:spcBef>
              <a:spcAft>
                <a:spcPts val="0"/>
              </a:spcAft>
              <a:buClr>
                <a:schemeClr val="dk1"/>
              </a:buClr>
              <a:buSzPts val="2136"/>
              <a:buFont typeface="Calibri"/>
              <a:buChar char="●"/>
            </a:pPr>
            <a:r>
              <a:rPr lang="en-GB" sz="2300">
                <a:solidFill>
                  <a:schemeClr val="dk1"/>
                </a:solidFill>
                <a:latin typeface="Calibri"/>
                <a:ea typeface="Calibri"/>
                <a:cs typeface="Calibri"/>
                <a:sym typeface="Calibri"/>
              </a:rPr>
              <a:t>Emotional changes </a:t>
            </a:r>
            <a:endParaRPr sz="2300">
              <a:solidFill>
                <a:schemeClr val="dk1"/>
              </a:solidFill>
              <a:latin typeface="Calibri"/>
              <a:ea typeface="Calibri"/>
              <a:cs typeface="Calibri"/>
              <a:sym typeface="Calibri"/>
            </a:endParaRPr>
          </a:p>
          <a:p>
            <a:pPr indent="0" lvl="0" marL="365760" rtl="0" algn="l">
              <a:spcBef>
                <a:spcPts val="0"/>
              </a:spcBef>
              <a:spcAft>
                <a:spcPts val="0"/>
              </a:spcAft>
              <a:buNone/>
            </a:pPr>
            <a:r>
              <a:t/>
            </a:r>
            <a:endParaRPr sz="2300">
              <a:solidFill>
                <a:schemeClr val="dk1"/>
              </a:solidFill>
              <a:latin typeface="Calibri"/>
              <a:ea typeface="Calibri"/>
              <a:cs typeface="Calibri"/>
              <a:sym typeface="Calibri"/>
            </a:endParaRPr>
          </a:p>
          <a:p>
            <a:pPr indent="-298919" lvl="0" marL="365760" rtl="0" algn="l">
              <a:spcBef>
                <a:spcPts val="400"/>
              </a:spcBef>
              <a:spcAft>
                <a:spcPts val="0"/>
              </a:spcAft>
              <a:buClr>
                <a:schemeClr val="dk1"/>
              </a:buClr>
              <a:buSzPts val="2236"/>
              <a:buFont typeface="Calibri"/>
              <a:buChar char="●"/>
            </a:pPr>
            <a:r>
              <a:rPr lang="en-GB" sz="2300">
                <a:solidFill>
                  <a:schemeClr val="dk1"/>
                </a:solidFill>
                <a:latin typeface="Calibri"/>
                <a:ea typeface="Calibri"/>
                <a:cs typeface="Calibri"/>
                <a:sym typeface="Calibri"/>
              </a:rPr>
              <a:t>The pupils’ legal rights and entitlement to access the RSHE curriculum. </a:t>
            </a:r>
            <a:endParaRPr sz="2300">
              <a:solidFill>
                <a:schemeClr val="dk1"/>
              </a:solidFill>
              <a:latin typeface="Calibri"/>
              <a:ea typeface="Calibri"/>
              <a:cs typeface="Calibri"/>
              <a:sym typeface="Calibri"/>
            </a:endParaRPr>
          </a:p>
        </p:txBody>
      </p:sp>
      <p:sp>
        <p:nvSpPr>
          <p:cNvPr id="141" name="Google Shape;141;g24f45c14074_0_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latin typeface="Calibri"/>
                <a:ea typeface="Calibri"/>
                <a:cs typeface="Calibri"/>
                <a:sym typeface="Calibri"/>
              </a:rPr>
              <a:t>Importance of teaching our children about growing up, their bodies and keeping safe. </a:t>
            </a:r>
            <a:endParaRPr>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2400"/>
              <a:buFont typeface="Lucida Sans"/>
              <a:buNone/>
            </a:pPr>
            <a:r>
              <a:rPr lang="en-GB" sz="2400">
                <a:latin typeface="Calibri"/>
                <a:ea typeface="Calibri"/>
                <a:cs typeface="Calibri"/>
                <a:sym typeface="Calibri"/>
              </a:rPr>
              <a:t>How did you get your ideas, knowledge and beliefs in sex, sexuality, relationships and gender?</a:t>
            </a:r>
            <a:endParaRPr sz="2400">
              <a:latin typeface="Calibri"/>
              <a:ea typeface="Calibri"/>
              <a:cs typeface="Calibri"/>
              <a:sym typeface="Calibri"/>
            </a:endParaRPr>
          </a:p>
        </p:txBody>
      </p:sp>
      <p:sp>
        <p:nvSpPr>
          <p:cNvPr id="147" name="Google Shape;147;p6"/>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268732" lvl="0" marL="365760" rtl="0" algn="l">
              <a:spcBef>
                <a:spcPts val="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Parents/grandparents/siblings – morals and values</a:t>
            </a:r>
            <a:endParaRPr sz="2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Faith/culture </a:t>
            </a:r>
            <a:endParaRPr sz="2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School/biology lessons/school nurse </a:t>
            </a:r>
            <a:endParaRPr sz="2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Friends (can it happen for our pupils?)</a:t>
            </a:r>
            <a:endParaRPr sz="2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Media (TV, soaps, music, ads, newspapers and music, films and books)</a:t>
            </a:r>
            <a:endParaRPr sz="2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Self discovery (changes – experimentation/exploration: when are they able to be on their own?)</a:t>
            </a:r>
            <a:endParaRPr sz="2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Role models – who will they be?</a:t>
            </a:r>
            <a:endParaRPr sz="2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1424"/>
              <a:buFont typeface="Calibri"/>
              <a:buChar char="●"/>
            </a:pPr>
            <a:r>
              <a:rPr lang="en-GB" sz="2000">
                <a:solidFill>
                  <a:schemeClr val="dk1"/>
                </a:solidFill>
                <a:latin typeface="Calibri"/>
                <a:ea typeface="Calibri"/>
                <a:cs typeface="Calibri"/>
                <a:sym typeface="Calibri"/>
              </a:rPr>
              <a:t>Partners – forming relationships are difficult and most of our pupils will need caring throughout their lives by many different adults.</a:t>
            </a:r>
            <a:endParaRPr sz="2000">
              <a:solidFill>
                <a:schemeClr val="dk1"/>
              </a:solidFill>
              <a:latin typeface="Calibri"/>
              <a:ea typeface="Calibri"/>
              <a:cs typeface="Calibri"/>
              <a:sym typeface="Calibri"/>
            </a:endParaRPr>
          </a:p>
          <a:p>
            <a:pPr indent="-256032" lvl="0" marL="365760" rtl="0" algn="l">
              <a:spcBef>
                <a:spcPts val="400"/>
              </a:spcBef>
              <a:spcAft>
                <a:spcPts val="0"/>
              </a:spcAft>
              <a:buSzPts val="1224"/>
              <a:buNone/>
            </a:pPr>
            <a:r>
              <a:rPr b="1" lang="en-GB" sz="2000">
                <a:solidFill>
                  <a:srgbClr val="FF0000"/>
                </a:solidFill>
                <a:latin typeface="Calibri"/>
                <a:ea typeface="Calibri"/>
                <a:cs typeface="Calibri"/>
                <a:sym typeface="Calibri"/>
              </a:rPr>
              <a:t>Pupils in schools would not access many of the above learning opportunities. </a:t>
            </a:r>
            <a:endParaRPr sz="2000">
              <a:latin typeface="Calibri"/>
              <a:ea typeface="Calibri"/>
              <a:cs typeface="Calibri"/>
              <a:sym typeface="Calibri"/>
            </a:endParaRPr>
          </a:p>
          <a:p>
            <a:pPr indent="-139446" lvl="0" marL="365760" rtl="0" algn="l">
              <a:spcBef>
                <a:spcPts val="400"/>
              </a:spcBef>
              <a:spcAft>
                <a:spcPts val="0"/>
              </a:spcAft>
              <a:buSzPts val="1836"/>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95575"/>
              <a:buFont typeface="Lucida Sans"/>
              <a:buNone/>
            </a:pPr>
            <a:r>
              <a:rPr lang="en-GB" sz="2511">
                <a:latin typeface="Calibri"/>
                <a:ea typeface="Calibri"/>
                <a:cs typeface="Calibri"/>
                <a:sym typeface="Calibri"/>
              </a:rPr>
              <a:t>If you cannot understand the text in magazines and online, what do you make of these? How about music videos? How about soaps? YouTube? TikTok?</a:t>
            </a:r>
            <a:endParaRPr sz="2511">
              <a:latin typeface="Calibri"/>
              <a:ea typeface="Calibri"/>
              <a:cs typeface="Calibri"/>
              <a:sym typeface="Calibri"/>
            </a:endParaRPr>
          </a:p>
        </p:txBody>
      </p:sp>
      <p:sp>
        <p:nvSpPr>
          <p:cNvPr id="153" name="Google Shape;153;p7"/>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139446" lvl="0" marL="365760" rtl="0" algn="l">
              <a:spcBef>
                <a:spcPts val="0"/>
              </a:spcBef>
              <a:spcAft>
                <a:spcPts val="0"/>
              </a:spcAft>
              <a:buSzPts val="1836"/>
              <a:buNone/>
            </a:pPr>
            <a:r>
              <a:t/>
            </a:r>
            <a:endParaRPr/>
          </a:p>
        </p:txBody>
      </p:sp>
      <p:pic>
        <p:nvPicPr>
          <p:cNvPr id="154" name="Google Shape;154;p7"/>
          <p:cNvPicPr preferRelativeResize="0"/>
          <p:nvPr/>
        </p:nvPicPr>
        <p:blipFill>
          <a:blip r:embed="rId3">
            <a:alphaModFix/>
          </a:blip>
          <a:stretch>
            <a:fillRect/>
          </a:stretch>
        </p:blipFill>
        <p:spPr>
          <a:xfrm>
            <a:off x="3255550" y="2254850"/>
            <a:ext cx="2580549" cy="3012275"/>
          </a:xfrm>
          <a:prstGeom prst="rect">
            <a:avLst/>
          </a:prstGeom>
          <a:noFill/>
          <a:ln>
            <a:noFill/>
          </a:ln>
        </p:spPr>
      </p:pic>
      <p:pic>
        <p:nvPicPr>
          <p:cNvPr id="155" name="Google Shape;155;p7"/>
          <p:cNvPicPr preferRelativeResize="0"/>
          <p:nvPr/>
        </p:nvPicPr>
        <p:blipFill>
          <a:blip r:embed="rId4">
            <a:alphaModFix/>
          </a:blip>
          <a:stretch>
            <a:fillRect/>
          </a:stretch>
        </p:blipFill>
        <p:spPr>
          <a:xfrm>
            <a:off x="457200" y="3429000"/>
            <a:ext cx="3225400" cy="2269345"/>
          </a:xfrm>
          <a:prstGeom prst="rect">
            <a:avLst/>
          </a:prstGeom>
          <a:noFill/>
          <a:ln>
            <a:noFill/>
          </a:ln>
        </p:spPr>
      </p:pic>
      <p:pic>
        <p:nvPicPr>
          <p:cNvPr id="156" name="Google Shape;156;p7"/>
          <p:cNvPicPr preferRelativeResize="0"/>
          <p:nvPr/>
        </p:nvPicPr>
        <p:blipFill>
          <a:blip r:embed="rId5">
            <a:alphaModFix/>
          </a:blip>
          <a:stretch>
            <a:fillRect/>
          </a:stretch>
        </p:blipFill>
        <p:spPr>
          <a:xfrm>
            <a:off x="5609695" y="2985733"/>
            <a:ext cx="3225401" cy="3593063"/>
          </a:xfrm>
          <a:prstGeom prst="rect">
            <a:avLst/>
          </a:prstGeom>
          <a:noFill/>
          <a:ln>
            <a:noFill/>
          </a:ln>
        </p:spPr>
      </p:pic>
      <p:pic>
        <p:nvPicPr>
          <p:cNvPr id="157" name="Google Shape;157;p7"/>
          <p:cNvPicPr preferRelativeResize="0"/>
          <p:nvPr/>
        </p:nvPicPr>
        <p:blipFill>
          <a:blip r:embed="rId6">
            <a:alphaModFix/>
          </a:blip>
          <a:stretch>
            <a:fillRect/>
          </a:stretch>
        </p:blipFill>
        <p:spPr>
          <a:xfrm>
            <a:off x="657400" y="1508925"/>
            <a:ext cx="1943100" cy="1828800"/>
          </a:xfrm>
          <a:prstGeom prst="rect">
            <a:avLst/>
          </a:prstGeom>
          <a:noFill/>
          <a:ln>
            <a:noFill/>
          </a:ln>
        </p:spPr>
      </p:pic>
      <p:pic>
        <p:nvPicPr>
          <p:cNvPr id="158" name="Google Shape;158;p7"/>
          <p:cNvPicPr preferRelativeResize="0"/>
          <p:nvPr/>
        </p:nvPicPr>
        <p:blipFill>
          <a:blip r:embed="rId7">
            <a:alphaModFix/>
          </a:blip>
          <a:stretch>
            <a:fillRect/>
          </a:stretch>
        </p:blipFill>
        <p:spPr>
          <a:xfrm>
            <a:off x="6374675" y="1153525"/>
            <a:ext cx="1695450" cy="16002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9"/>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340997" lvl="0" marL="365760" rtl="0" algn="l">
              <a:spcBef>
                <a:spcPts val="0"/>
              </a:spcBef>
              <a:spcAft>
                <a:spcPts val="0"/>
              </a:spcAft>
              <a:buClr>
                <a:schemeClr val="dk1"/>
              </a:buClr>
              <a:buSzPts val="3036"/>
              <a:buFont typeface="Calibri"/>
              <a:buChar char="●"/>
            </a:pPr>
            <a:r>
              <a:rPr lang="en-GB" sz="2500">
                <a:solidFill>
                  <a:schemeClr val="dk1"/>
                </a:solidFill>
                <a:latin typeface="Calibri"/>
                <a:ea typeface="Calibri"/>
                <a:cs typeface="Calibri"/>
                <a:sym typeface="Calibri"/>
              </a:rPr>
              <a:t>Content: depending on age, ability, level of development and needs, schools (at primary and secondary level) will teach anything from personal hygiene to going through puberty (such as having a period or masturbation). </a:t>
            </a:r>
            <a:endParaRPr sz="2500">
              <a:solidFill>
                <a:schemeClr val="dk1"/>
              </a:solidFill>
              <a:latin typeface="Calibri"/>
              <a:ea typeface="Calibri"/>
              <a:cs typeface="Calibri"/>
              <a:sym typeface="Calibri"/>
            </a:endParaRPr>
          </a:p>
          <a:p>
            <a:pPr indent="-340997" lvl="0" marL="365760" rtl="0" algn="l">
              <a:spcBef>
                <a:spcPts val="0"/>
              </a:spcBef>
              <a:spcAft>
                <a:spcPts val="0"/>
              </a:spcAft>
              <a:buClr>
                <a:schemeClr val="dk1"/>
              </a:buClr>
              <a:buSzPts val="3036"/>
              <a:buFont typeface="Calibri"/>
              <a:buChar char="●"/>
            </a:pPr>
            <a:r>
              <a:rPr lang="en-GB" sz="2500">
                <a:solidFill>
                  <a:schemeClr val="dk1"/>
                </a:solidFill>
                <a:latin typeface="Calibri"/>
                <a:ea typeface="Calibri"/>
                <a:cs typeface="Calibri"/>
                <a:sym typeface="Calibri"/>
              </a:rPr>
              <a:t>Schools cover RSHE within science (changing bodies, growing up, puberty, periods, how the body work), PSHE (self awareness, making choices, personal hygiene, learning to say no, feelings, relationships-friendships- etc), dealing with prejudice, social understanding).</a:t>
            </a:r>
            <a:endParaRPr sz="2500">
              <a:solidFill>
                <a:schemeClr val="dk1"/>
              </a:solidFill>
              <a:latin typeface="Calibri"/>
              <a:ea typeface="Calibri"/>
              <a:cs typeface="Calibri"/>
              <a:sym typeface="Calibri"/>
            </a:endParaRPr>
          </a:p>
        </p:txBody>
      </p:sp>
      <p:sp>
        <p:nvSpPr>
          <p:cNvPr id="164" name="Google Shape;164;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sz="3000">
                <a:latin typeface="Calibri"/>
                <a:ea typeface="Calibri"/>
                <a:cs typeface="Calibri"/>
                <a:sym typeface="Calibri"/>
              </a:rPr>
              <a:t>What needs to be taught (depending on level/needs)</a:t>
            </a:r>
            <a:endParaRPr sz="3000">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sz="3000">
                <a:latin typeface="Calibri"/>
                <a:ea typeface="Calibri"/>
                <a:cs typeface="Calibri"/>
                <a:sym typeface="Calibri"/>
              </a:rPr>
              <a:t>What needs to be taught (depending on level/needs)</a:t>
            </a:r>
            <a:endParaRPr sz="3000">
              <a:latin typeface="Calibri"/>
              <a:ea typeface="Calibri"/>
              <a:cs typeface="Calibri"/>
              <a:sym typeface="Calibri"/>
            </a:endParaRPr>
          </a:p>
        </p:txBody>
      </p:sp>
      <p:sp>
        <p:nvSpPr>
          <p:cNvPr id="170" name="Google Shape;170;p10"/>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262382" lvl="0" marL="365760" rtl="0" algn="l">
              <a:spcBef>
                <a:spcPts val="0"/>
              </a:spcBef>
              <a:spcAft>
                <a:spcPts val="0"/>
              </a:spcAft>
              <a:buClr>
                <a:schemeClr val="dk1"/>
              </a:buClr>
              <a:buSzPts val="2004"/>
              <a:buFont typeface="Calibri"/>
              <a:buChar char="●"/>
            </a:pPr>
            <a:r>
              <a:rPr lang="en-GB" sz="2900">
                <a:solidFill>
                  <a:schemeClr val="dk1"/>
                </a:solidFill>
                <a:latin typeface="Calibri"/>
                <a:ea typeface="Calibri"/>
                <a:cs typeface="Calibri"/>
                <a:sym typeface="Calibri"/>
              </a:rPr>
              <a:t>Discriminative learning: when and where to dress/undress, masturbate, touch other people and related behaviours (private and public places)</a:t>
            </a:r>
            <a:endParaRPr sz="1900">
              <a:solidFill>
                <a:schemeClr val="dk1"/>
              </a:solidFill>
              <a:latin typeface="Calibri"/>
              <a:ea typeface="Calibri"/>
              <a:cs typeface="Calibri"/>
              <a:sym typeface="Calibri"/>
            </a:endParaRPr>
          </a:p>
          <a:p>
            <a:pPr indent="-262382" lvl="0" marL="365760" rtl="0" algn="l">
              <a:spcBef>
                <a:spcPts val="400"/>
              </a:spcBef>
              <a:spcAft>
                <a:spcPts val="0"/>
              </a:spcAft>
              <a:buClr>
                <a:schemeClr val="dk1"/>
              </a:buClr>
              <a:buSzPts val="2004"/>
              <a:buFont typeface="Calibri"/>
              <a:buChar char="●"/>
            </a:pPr>
            <a:r>
              <a:rPr lang="en-GB" sz="2900">
                <a:solidFill>
                  <a:schemeClr val="dk1"/>
                </a:solidFill>
                <a:latin typeface="Calibri"/>
                <a:ea typeface="Calibri"/>
                <a:cs typeface="Calibri"/>
                <a:sym typeface="Calibri"/>
              </a:rPr>
              <a:t>Personal hygiene</a:t>
            </a:r>
            <a:endParaRPr sz="1900">
              <a:solidFill>
                <a:schemeClr val="dk1"/>
              </a:solidFill>
              <a:latin typeface="Calibri"/>
              <a:ea typeface="Calibri"/>
              <a:cs typeface="Calibri"/>
              <a:sym typeface="Calibri"/>
            </a:endParaRPr>
          </a:p>
          <a:p>
            <a:pPr indent="-262382" lvl="0" marL="365760" rtl="0" algn="l">
              <a:spcBef>
                <a:spcPts val="400"/>
              </a:spcBef>
              <a:spcAft>
                <a:spcPts val="0"/>
              </a:spcAft>
              <a:buClr>
                <a:schemeClr val="dk1"/>
              </a:buClr>
              <a:buSzPts val="2004"/>
              <a:buFont typeface="Calibri"/>
              <a:buChar char="●"/>
            </a:pPr>
            <a:r>
              <a:rPr lang="en-GB" sz="2900">
                <a:solidFill>
                  <a:schemeClr val="dk1"/>
                </a:solidFill>
                <a:latin typeface="Calibri"/>
                <a:ea typeface="Calibri"/>
                <a:cs typeface="Calibri"/>
                <a:sym typeface="Calibri"/>
              </a:rPr>
              <a:t>Body parts and function, including puberty and bodily changes </a:t>
            </a:r>
            <a:endParaRPr sz="1900">
              <a:solidFill>
                <a:schemeClr val="dk1"/>
              </a:solidFill>
              <a:latin typeface="Calibri"/>
              <a:ea typeface="Calibri"/>
              <a:cs typeface="Calibri"/>
              <a:sym typeface="Calibri"/>
            </a:endParaRPr>
          </a:p>
          <a:p>
            <a:pPr indent="-262382" lvl="0" marL="365760" rtl="0" algn="l">
              <a:spcBef>
                <a:spcPts val="400"/>
              </a:spcBef>
              <a:spcAft>
                <a:spcPts val="0"/>
              </a:spcAft>
              <a:buClr>
                <a:schemeClr val="dk1"/>
              </a:buClr>
              <a:buSzPts val="2004"/>
              <a:buFont typeface="Calibri"/>
              <a:buChar char="●"/>
            </a:pPr>
            <a:r>
              <a:rPr lang="en-GB" sz="2900">
                <a:solidFill>
                  <a:schemeClr val="dk1"/>
                </a:solidFill>
                <a:latin typeface="Calibri"/>
                <a:ea typeface="Calibri"/>
                <a:cs typeface="Calibri"/>
                <a:sym typeface="Calibri"/>
              </a:rPr>
              <a:t>Sex and relationship programme in reproduction, relationships, safe sex, STDs and parenthood.</a:t>
            </a:r>
            <a:endParaRPr sz="1900">
              <a:solidFill>
                <a:schemeClr val="dk1"/>
              </a:solidFill>
              <a:latin typeface="Calibri"/>
              <a:ea typeface="Calibri"/>
              <a:cs typeface="Calibri"/>
              <a:sym typeface="Calibri"/>
            </a:endParaRPr>
          </a:p>
          <a:p>
            <a:pPr indent="-256032" lvl="0" marL="365760" rtl="0" algn="l">
              <a:spcBef>
                <a:spcPts val="400"/>
              </a:spcBef>
              <a:spcAft>
                <a:spcPts val="0"/>
              </a:spcAft>
              <a:buSzPts val="1836"/>
              <a:buNone/>
            </a:pPr>
            <a:r>
              <a:t/>
            </a:r>
            <a:endParaRPr sz="1900">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g3421e4214b4_0_30"/>
          <p:cNvSpPr txBox="1"/>
          <p:nvPr>
            <p:ph idx="1" type="body"/>
          </p:nvPr>
        </p:nvSpPr>
        <p:spPr>
          <a:xfrm>
            <a:off x="457200" y="1201700"/>
            <a:ext cx="8229600" cy="5273100"/>
          </a:xfrm>
          <a:prstGeom prst="rect">
            <a:avLst/>
          </a:prstGeom>
        </p:spPr>
        <p:txBody>
          <a:bodyPr anchorCtr="0" anchor="t" bIns="45700" lIns="91425" spcFirstLastPara="1" rIns="91425" wrap="square" tIns="45700">
            <a:normAutofit fontScale="70000"/>
          </a:bodyPr>
          <a:lstStyle/>
          <a:p>
            <a:pPr indent="-364172" lvl="0" marL="457200" rtl="0" algn="l">
              <a:spcBef>
                <a:spcPts val="120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Using visual supports (e.g., social stories, pictures, and videos) to teach puberty and relationships.</a:t>
            </a:r>
            <a:endParaRPr sz="3050">
              <a:solidFill>
                <a:schemeClr val="dk1"/>
              </a:solidFill>
              <a:latin typeface="Calibri"/>
              <a:ea typeface="Calibri"/>
              <a:cs typeface="Calibri"/>
              <a:sym typeface="Calibri"/>
            </a:endParaRPr>
          </a:p>
          <a:p>
            <a:pPr indent="-364172" lvl="0" marL="457200" rtl="0" algn="l">
              <a:spcBef>
                <a:spcPts val="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Using clear, consistent language, and concrete examples.</a:t>
            </a:r>
            <a:endParaRPr sz="3050">
              <a:solidFill>
                <a:schemeClr val="dk1"/>
              </a:solidFill>
              <a:latin typeface="Calibri"/>
              <a:ea typeface="Calibri"/>
              <a:cs typeface="Calibri"/>
              <a:sym typeface="Calibri"/>
            </a:endParaRPr>
          </a:p>
          <a:p>
            <a:pPr indent="-364172" lvl="0" marL="457200" rtl="0" algn="l">
              <a:spcBef>
                <a:spcPts val="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Breaking down complex concepts into smaller, manageable parts.</a:t>
            </a:r>
            <a:endParaRPr sz="3050">
              <a:solidFill>
                <a:schemeClr val="dk1"/>
              </a:solidFill>
              <a:latin typeface="Calibri"/>
              <a:ea typeface="Calibri"/>
              <a:cs typeface="Calibri"/>
              <a:sym typeface="Calibri"/>
            </a:endParaRPr>
          </a:p>
          <a:p>
            <a:pPr indent="-364172" lvl="0" marL="457200" rtl="0" algn="l">
              <a:spcBef>
                <a:spcPts val="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Using alternative communication methods (AAC systems) for pre-verbal children.</a:t>
            </a:r>
            <a:endParaRPr sz="3050">
              <a:solidFill>
                <a:schemeClr val="dk1"/>
              </a:solidFill>
              <a:latin typeface="Calibri"/>
              <a:ea typeface="Calibri"/>
              <a:cs typeface="Calibri"/>
              <a:sym typeface="Calibri"/>
            </a:endParaRPr>
          </a:p>
          <a:p>
            <a:pPr indent="-364172" lvl="0" marL="457200" rtl="0" algn="l">
              <a:spcBef>
                <a:spcPts val="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Reinforcing positive behaviours and using role-play scenarios, social stories, visuals to teach social skills.</a:t>
            </a:r>
            <a:endParaRPr sz="3050">
              <a:solidFill>
                <a:schemeClr val="dk1"/>
              </a:solidFill>
              <a:latin typeface="Calibri"/>
              <a:ea typeface="Calibri"/>
              <a:cs typeface="Calibri"/>
              <a:sym typeface="Calibri"/>
            </a:endParaRPr>
          </a:p>
          <a:p>
            <a:pPr indent="-364172" lvl="0" marL="457200" rtl="0" algn="l">
              <a:spcBef>
                <a:spcPts val="40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Discreet sessions</a:t>
            </a:r>
            <a:endParaRPr sz="3050">
              <a:solidFill>
                <a:schemeClr val="dk1"/>
              </a:solidFill>
              <a:latin typeface="Calibri"/>
              <a:ea typeface="Calibri"/>
              <a:cs typeface="Calibri"/>
              <a:sym typeface="Calibri"/>
            </a:endParaRPr>
          </a:p>
          <a:p>
            <a:pPr indent="-364172" lvl="0" marL="457200" rtl="0" algn="l">
              <a:spcBef>
                <a:spcPts val="40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Social stories - both for home and school</a:t>
            </a:r>
            <a:endParaRPr sz="3050">
              <a:solidFill>
                <a:schemeClr val="dk1"/>
              </a:solidFill>
              <a:latin typeface="Calibri"/>
              <a:ea typeface="Calibri"/>
              <a:cs typeface="Calibri"/>
              <a:sym typeface="Calibri"/>
            </a:endParaRPr>
          </a:p>
          <a:p>
            <a:pPr indent="-364172" lvl="0" marL="457200" rtl="0" algn="l">
              <a:spcBef>
                <a:spcPts val="400"/>
              </a:spcBef>
              <a:spcAft>
                <a:spcPts val="0"/>
              </a:spcAft>
              <a:buClr>
                <a:schemeClr val="dk1"/>
              </a:buClr>
              <a:buSzPct val="100000"/>
              <a:buFont typeface="Calibri"/>
              <a:buChar char="●"/>
            </a:pPr>
            <a:r>
              <a:rPr lang="en-GB" sz="3050">
                <a:solidFill>
                  <a:schemeClr val="dk1"/>
                </a:solidFill>
                <a:latin typeface="Calibri"/>
                <a:ea typeface="Calibri"/>
                <a:cs typeface="Calibri"/>
                <a:sym typeface="Calibri"/>
              </a:rPr>
              <a:t>Explicit schedules - what to do when (changing a pad, washing, etc)</a:t>
            </a:r>
            <a:endParaRPr sz="3050">
              <a:solidFill>
                <a:schemeClr val="dk1"/>
              </a:solidFill>
              <a:latin typeface="Calibri"/>
              <a:ea typeface="Calibri"/>
              <a:cs typeface="Calibri"/>
              <a:sym typeface="Calibri"/>
            </a:endParaRPr>
          </a:p>
          <a:p>
            <a:pPr indent="0" lvl="0" marL="457200" rtl="0" algn="l">
              <a:spcBef>
                <a:spcPts val="1200"/>
              </a:spcBef>
              <a:spcAft>
                <a:spcPts val="0"/>
              </a:spcAft>
              <a:buNone/>
            </a:pPr>
            <a:r>
              <a:t/>
            </a:r>
            <a:endParaRPr sz="2300">
              <a:solidFill>
                <a:schemeClr val="dk1"/>
              </a:solidFill>
              <a:latin typeface="Calibri"/>
              <a:ea typeface="Calibri"/>
              <a:cs typeface="Calibri"/>
              <a:sym typeface="Calibri"/>
            </a:endParaRPr>
          </a:p>
          <a:p>
            <a:pPr indent="0" lvl="0" marL="457200" rtl="0" algn="l">
              <a:spcBef>
                <a:spcPts val="1200"/>
              </a:spcBef>
              <a:spcAft>
                <a:spcPts val="1200"/>
              </a:spcAft>
              <a:buNone/>
            </a:pPr>
            <a:r>
              <a:t/>
            </a:r>
            <a:endParaRPr sz="2300">
              <a:solidFill>
                <a:schemeClr val="dk1"/>
              </a:solidFill>
              <a:latin typeface="Calibri"/>
              <a:ea typeface="Calibri"/>
              <a:cs typeface="Calibri"/>
              <a:sym typeface="Calibri"/>
            </a:endParaRPr>
          </a:p>
        </p:txBody>
      </p:sp>
      <p:sp>
        <p:nvSpPr>
          <p:cNvPr id="176" name="Google Shape;176;g3421e4214b4_0_30"/>
          <p:cNvSpPr txBox="1"/>
          <p:nvPr>
            <p:ph type="title"/>
          </p:nvPr>
        </p:nvSpPr>
        <p:spPr>
          <a:xfrm>
            <a:off x="457200" y="274638"/>
            <a:ext cx="8229600" cy="1143000"/>
          </a:xfrm>
          <a:prstGeom prst="rect">
            <a:avLst/>
          </a:prstGeom>
        </p:spPr>
        <p:txBody>
          <a:bodyPr anchorCtr="0" anchor="ctr" bIns="45700" lIns="91425" spcFirstLastPara="1" rIns="91425" wrap="square" tIns="45700">
            <a:noAutofit/>
          </a:bodyPr>
          <a:lstStyle/>
          <a:p>
            <a:pPr indent="0" lvl="0" marL="0" rtl="0" algn="l">
              <a:lnSpc>
                <a:spcPct val="115000"/>
              </a:lnSpc>
              <a:spcBef>
                <a:spcPts val="1400"/>
              </a:spcBef>
              <a:spcAft>
                <a:spcPts val="0"/>
              </a:spcAft>
              <a:buNone/>
            </a:pPr>
            <a:r>
              <a:rPr b="1" lang="en-GB" sz="3000">
                <a:latin typeface="Calibri"/>
                <a:ea typeface="Calibri"/>
                <a:cs typeface="Calibri"/>
                <a:sym typeface="Calibri"/>
              </a:rPr>
              <a:t>Strategies for Teaching Puberty and Relationships</a:t>
            </a:r>
            <a:endParaRPr b="1" sz="3000">
              <a:latin typeface="Calibri"/>
              <a:ea typeface="Calibri"/>
              <a:cs typeface="Calibri"/>
              <a:sym typeface="Calibri"/>
            </a:endParaRPr>
          </a:p>
          <a:p>
            <a:pPr indent="0" lvl="0" marL="0" rtl="0" algn="l">
              <a:spcBef>
                <a:spcPts val="40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g24f45c14074_0_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sz="3600">
                <a:latin typeface="Calibri"/>
                <a:ea typeface="Calibri"/>
                <a:cs typeface="Calibri"/>
                <a:sym typeface="Calibri"/>
              </a:rPr>
              <a:t>How?</a:t>
            </a:r>
            <a:endParaRPr sz="3600">
              <a:latin typeface="Calibri"/>
              <a:ea typeface="Calibri"/>
              <a:cs typeface="Calibri"/>
              <a:sym typeface="Calibri"/>
            </a:endParaRPr>
          </a:p>
        </p:txBody>
      </p:sp>
      <p:sp>
        <p:nvSpPr>
          <p:cNvPr id="182" name="Google Shape;182;g24f45c14074_0_18"/>
          <p:cNvSpPr txBox="1"/>
          <p:nvPr>
            <p:ph idx="1" type="body"/>
          </p:nvPr>
        </p:nvSpPr>
        <p:spPr>
          <a:xfrm>
            <a:off x="457200" y="1481328"/>
            <a:ext cx="8229600" cy="4526100"/>
          </a:xfrm>
          <a:prstGeom prst="rect">
            <a:avLst/>
          </a:prstGeom>
          <a:noFill/>
          <a:ln>
            <a:noFill/>
          </a:ln>
        </p:spPr>
        <p:txBody>
          <a:bodyPr anchorCtr="0" anchor="t" bIns="45700" lIns="91425" spcFirstLastPara="1" rIns="91425" wrap="square" tIns="45700">
            <a:normAutofit/>
          </a:bodyPr>
          <a:lstStyle/>
          <a:p>
            <a:pPr indent="-268732" lvl="0" marL="365760" rtl="0" algn="l">
              <a:spcBef>
                <a:spcPts val="400"/>
              </a:spcBef>
              <a:spcAft>
                <a:spcPts val="0"/>
              </a:spcAft>
              <a:buClr>
                <a:schemeClr val="dk1"/>
              </a:buClr>
              <a:buSzPts val="2104"/>
              <a:buFont typeface="Calibri"/>
              <a:buChar char="●"/>
            </a:pPr>
            <a:r>
              <a:rPr lang="en-GB" sz="3000">
                <a:solidFill>
                  <a:schemeClr val="dk1"/>
                </a:solidFill>
                <a:latin typeface="Calibri"/>
                <a:ea typeface="Calibri"/>
                <a:cs typeface="Calibri"/>
                <a:sym typeface="Calibri"/>
              </a:rPr>
              <a:t>Discreet sessions</a:t>
            </a:r>
            <a:endParaRPr sz="3000">
              <a:solidFill>
                <a:schemeClr val="dk1"/>
              </a:solidFill>
              <a:latin typeface="Calibri"/>
              <a:ea typeface="Calibri"/>
              <a:cs typeface="Calibri"/>
              <a:sym typeface="Calibri"/>
            </a:endParaRPr>
          </a:p>
          <a:p>
            <a:pPr indent="-268732" lvl="0" marL="365760" rtl="0" algn="l">
              <a:spcBef>
                <a:spcPts val="400"/>
              </a:spcBef>
              <a:spcAft>
                <a:spcPts val="0"/>
              </a:spcAft>
              <a:buClr>
                <a:schemeClr val="dk1"/>
              </a:buClr>
              <a:buSzPts val="2104"/>
              <a:buFont typeface="Calibri"/>
              <a:buChar char="●"/>
            </a:pPr>
            <a:r>
              <a:rPr lang="en-GB" sz="3000">
                <a:solidFill>
                  <a:schemeClr val="dk1"/>
                </a:solidFill>
                <a:latin typeface="Calibri"/>
                <a:ea typeface="Calibri"/>
                <a:cs typeface="Calibri"/>
                <a:sym typeface="Calibri"/>
              </a:rPr>
              <a:t>Social stories - both for home and school</a:t>
            </a:r>
            <a:endParaRPr sz="3000">
              <a:solidFill>
                <a:schemeClr val="dk1"/>
              </a:solidFill>
              <a:latin typeface="Calibri"/>
              <a:ea typeface="Calibri"/>
              <a:cs typeface="Calibri"/>
              <a:sym typeface="Calibri"/>
            </a:endParaRPr>
          </a:p>
          <a:p>
            <a:pPr indent="-325628" lvl="0" marL="365760" rtl="0" algn="l">
              <a:spcBef>
                <a:spcPts val="400"/>
              </a:spcBef>
              <a:spcAft>
                <a:spcPts val="0"/>
              </a:spcAft>
              <a:buClr>
                <a:schemeClr val="dk1"/>
              </a:buClr>
              <a:buSzPts val="3000"/>
              <a:buFont typeface="Calibri"/>
              <a:buChar char="●"/>
            </a:pPr>
            <a:r>
              <a:rPr lang="en-GB" sz="3000">
                <a:solidFill>
                  <a:schemeClr val="dk1"/>
                </a:solidFill>
                <a:latin typeface="Calibri"/>
                <a:ea typeface="Calibri"/>
                <a:cs typeface="Calibri"/>
                <a:sym typeface="Calibri"/>
              </a:rPr>
              <a:t>Explicit schedules - what to do when (changing a pad, washing, etc)</a:t>
            </a:r>
            <a:endParaRPr sz="3000">
              <a:solidFill>
                <a:schemeClr val="dk1"/>
              </a:solidFill>
              <a:latin typeface="Calibri"/>
              <a:ea typeface="Calibri"/>
              <a:cs typeface="Calibri"/>
              <a:sym typeface="Calibri"/>
            </a:endParaRPr>
          </a:p>
          <a:p>
            <a:pPr indent="-325628" lvl="0" marL="365760" rtl="0" algn="l">
              <a:spcBef>
                <a:spcPts val="400"/>
              </a:spcBef>
              <a:spcAft>
                <a:spcPts val="0"/>
              </a:spcAft>
              <a:buClr>
                <a:schemeClr val="dk1"/>
              </a:buClr>
              <a:buSzPts val="3000"/>
              <a:buFont typeface="Calibri"/>
              <a:buChar char="●"/>
            </a:pPr>
            <a:r>
              <a:rPr lang="en-GB" sz="3000">
                <a:solidFill>
                  <a:schemeClr val="dk1"/>
                </a:solidFill>
                <a:latin typeface="Calibri"/>
                <a:ea typeface="Calibri"/>
                <a:cs typeface="Calibri"/>
                <a:sym typeface="Calibri"/>
              </a:rPr>
              <a:t>Drama / role play</a:t>
            </a:r>
            <a:endParaRPr sz="3000">
              <a:solidFill>
                <a:schemeClr val="dk1"/>
              </a:solidFill>
              <a:latin typeface="Calibri"/>
              <a:ea typeface="Calibri"/>
              <a:cs typeface="Calibri"/>
              <a:sym typeface="Calibri"/>
            </a:endParaRPr>
          </a:p>
          <a:p>
            <a:pPr indent="-256032" lvl="0" marL="365760" rtl="0" algn="l">
              <a:spcBef>
                <a:spcPts val="400"/>
              </a:spcBef>
              <a:spcAft>
                <a:spcPts val="0"/>
              </a:spcAft>
              <a:buSzPts val="1836"/>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graphicFrame>
        <p:nvGraphicFramePr>
          <p:cNvPr id="187" name="Google Shape;187;g31bff48cf22_0_0"/>
          <p:cNvGraphicFramePr/>
          <p:nvPr/>
        </p:nvGraphicFramePr>
        <p:xfrm>
          <a:off x="152400" y="287075"/>
          <a:ext cx="3000000" cy="3000000"/>
        </p:xfrm>
        <a:graphic>
          <a:graphicData uri="http://schemas.openxmlformats.org/drawingml/2006/table">
            <a:tbl>
              <a:tblPr>
                <a:noFill/>
                <a:tableStyleId>{5C8EF23F-4944-4F2D-8944-AF991AEC08E5}</a:tableStyleId>
              </a:tblPr>
              <a:tblGrid>
                <a:gridCol w="864700"/>
                <a:gridCol w="1222800"/>
                <a:gridCol w="1074175"/>
                <a:gridCol w="1354375"/>
                <a:gridCol w="1374125"/>
                <a:gridCol w="1474675"/>
                <a:gridCol w="1561650"/>
              </a:tblGrid>
              <a:tr h="279400">
                <a:tc>
                  <a:txBody>
                    <a:bodyPr/>
                    <a:lstStyle/>
                    <a:p>
                      <a:pPr indent="0" lvl="0" marL="0" rtl="0" algn="l">
                        <a:spcBef>
                          <a:spcPts val="0"/>
                        </a:spcBef>
                        <a:spcAft>
                          <a:spcPts val="0"/>
                        </a:spcAft>
                        <a:buNone/>
                      </a:pPr>
                      <a:r>
                        <a:rPr b="1" lang="en-GB" sz="1000">
                          <a:latin typeface="Calibri"/>
                          <a:ea typeface="Calibri"/>
                          <a:cs typeface="Calibri"/>
                          <a:sym typeface="Calibri"/>
                        </a:rPr>
                        <a:t>Pre-formal / Semi-formal</a:t>
                      </a:r>
                      <a:r>
                        <a:rPr b="1" lang="en-GB" sz="1000">
                          <a:highlight>
                            <a:srgbClr val="00FF00"/>
                          </a:highlight>
                          <a:latin typeface="Calibri"/>
                          <a:ea typeface="Calibri"/>
                          <a:cs typeface="Calibri"/>
                          <a:sym typeface="Calibri"/>
                        </a:rPr>
                        <a:t>**</a:t>
                      </a:r>
                      <a:endParaRPr b="1" sz="1200">
                        <a:highlight>
                          <a:srgbClr val="00FF00"/>
                        </a:highlight>
                        <a:latin typeface="Calibri"/>
                        <a:ea typeface="Calibri"/>
                        <a:cs typeface="Calibri"/>
                        <a:sym typeface="Calibri"/>
                      </a:endParaRPr>
                    </a:p>
                  </a:txBody>
                  <a:tcPr marT="63500" marB="63500" marR="63500" marL="63500"/>
                </a:tc>
                <a:tc gridSpan="2">
                  <a:txBody>
                    <a:bodyPr/>
                    <a:lstStyle/>
                    <a:p>
                      <a:pPr indent="0" lvl="0" marL="0" rtl="0" algn="l">
                        <a:spcBef>
                          <a:spcPts val="0"/>
                        </a:spcBef>
                        <a:spcAft>
                          <a:spcPts val="0"/>
                        </a:spcAft>
                        <a:buNone/>
                      </a:pPr>
                      <a:r>
                        <a:rPr b="1" lang="en-GB" sz="1200">
                          <a:latin typeface="Calibri"/>
                          <a:ea typeface="Calibri"/>
                          <a:cs typeface="Calibri"/>
                          <a:sym typeface="Calibri"/>
                        </a:rPr>
                        <a:t>My Body is My Body</a:t>
                      </a:r>
                      <a:endParaRPr b="1"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Puberty, my changing body</a:t>
                      </a:r>
                      <a:endParaRPr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Public and private behaviours</a:t>
                      </a:r>
                      <a:endParaRPr sz="1200">
                        <a:latin typeface="Calibri"/>
                        <a:ea typeface="Calibri"/>
                        <a:cs typeface="Calibri"/>
                        <a:sym typeface="Calibri"/>
                      </a:endParaRPr>
                    </a:p>
                  </a:txBody>
                  <a:tcPr marT="63500" marB="63500" marR="63500" marL="63500"/>
                </a:tc>
                <a:tc hMerge="1"/>
                <a:tc gridSpan="2">
                  <a:txBody>
                    <a:bodyPr/>
                    <a:lstStyle/>
                    <a:p>
                      <a:pPr indent="0" lvl="0" marL="0" rtl="0" algn="l">
                        <a:spcBef>
                          <a:spcPts val="0"/>
                        </a:spcBef>
                        <a:spcAft>
                          <a:spcPts val="0"/>
                        </a:spcAft>
                        <a:buNone/>
                      </a:pPr>
                      <a:r>
                        <a:rPr b="1" lang="en-GB" sz="1200">
                          <a:latin typeface="Calibri"/>
                          <a:ea typeface="Calibri"/>
                          <a:cs typeface="Calibri"/>
                          <a:sym typeface="Calibri"/>
                        </a:rPr>
                        <a:t>Relationships</a:t>
                      </a:r>
                      <a:endParaRPr b="1"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Relationships with myself, others, family and friends</a:t>
                      </a:r>
                      <a:endParaRPr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Managing feelings and behaviours</a:t>
                      </a:r>
                      <a:endParaRPr sz="1200">
                        <a:latin typeface="Calibri"/>
                        <a:ea typeface="Calibri"/>
                        <a:cs typeface="Calibri"/>
                        <a:sym typeface="Calibri"/>
                      </a:endParaRPr>
                    </a:p>
                  </a:txBody>
                  <a:tcPr marT="63500" marB="63500" marR="63500" marL="63500"/>
                </a:tc>
                <a:tc hMerge="1"/>
                <a:tc gridSpan="2">
                  <a:txBody>
                    <a:bodyPr/>
                    <a:lstStyle/>
                    <a:p>
                      <a:pPr indent="0" lvl="0" marL="0" rtl="0" algn="l">
                        <a:spcBef>
                          <a:spcPts val="0"/>
                        </a:spcBef>
                        <a:spcAft>
                          <a:spcPts val="0"/>
                        </a:spcAft>
                        <a:buNone/>
                      </a:pPr>
                      <a:r>
                        <a:rPr b="1" lang="en-GB" sz="1200">
                          <a:latin typeface="Calibri"/>
                          <a:ea typeface="Calibri"/>
                          <a:cs typeface="Calibri"/>
                          <a:sym typeface="Calibri"/>
                        </a:rPr>
                        <a:t>Looking after Myself</a:t>
                      </a:r>
                      <a:endParaRPr b="1"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Personal sensitivity and positive choices [health and nutrition]</a:t>
                      </a:r>
                      <a:endParaRPr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Personal care and hygiene [including menstruation]</a:t>
                      </a:r>
                      <a:endParaRPr sz="1200">
                        <a:latin typeface="Calibri"/>
                        <a:ea typeface="Calibri"/>
                        <a:cs typeface="Calibri"/>
                        <a:sym typeface="Calibri"/>
                      </a:endParaRPr>
                    </a:p>
                  </a:txBody>
                  <a:tcPr marT="63500" marB="63500" marR="63500" marL="63500"/>
                </a:tc>
                <a:tc hMerge="1"/>
              </a:tr>
              <a:tr h="279400">
                <a:tc>
                  <a:txBody>
                    <a:bodyPr/>
                    <a:lstStyle/>
                    <a:p>
                      <a:pPr indent="0" lvl="0" marL="0" rtl="0" algn="l">
                        <a:spcBef>
                          <a:spcPts val="0"/>
                        </a:spcBef>
                        <a:spcAft>
                          <a:spcPts val="0"/>
                        </a:spcAft>
                        <a:buNone/>
                      </a:pPr>
                      <a:r>
                        <a:rPr b="1" lang="en-GB" sz="1000">
                          <a:latin typeface="Calibri"/>
                          <a:ea typeface="Calibri"/>
                          <a:cs typeface="Calibri"/>
                          <a:sym typeface="Calibri"/>
                        </a:rPr>
                        <a:t>Formal</a:t>
                      </a:r>
                      <a:r>
                        <a:rPr b="1" lang="en-GB" sz="1000">
                          <a:highlight>
                            <a:srgbClr val="00FF00"/>
                          </a:highlight>
                          <a:latin typeface="Calibri"/>
                          <a:ea typeface="Calibri"/>
                          <a:cs typeface="Calibri"/>
                          <a:sym typeface="Calibri"/>
                        </a:rPr>
                        <a:t>**</a:t>
                      </a:r>
                      <a:endParaRPr b="1" sz="1200">
                        <a:highlight>
                          <a:srgbClr val="00FF00"/>
                        </a:highlight>
                        <a:latin typeface="Calibri"/>
                        <a:ea typeface="Calibri"/>
                        <a:cs typeface="Calibri"/>
                        <a:sym typeface="Calibri"/>
                      </a:endParaRPr>
                    </a:p>
                  </a:txBody>
                  <a:tcPr marT="63500" marB="63500" marR="63500" marL="63500"/>
                </a:tc>
                <a:tc gridSpan="2">
                  <a:txBody>
                    <a:bodyPr/>
                    <a:lstStyle/>
                    <a:p>
                      <a:pPr indent="0" lvl="0" marL="0" rtl="0" algn="l">
                        <a:spcBef>
                          <a:spcPts val="0"/>
                        </a:spcBef>
                        <a:spcAft>
                          <a:spcPts val="0"/>
                        </a:spcAft>
                        <a:buNone/>
                      </a:pPr>
                      <a:r>
                        <a:rPr b="1" lang="en-GB" sz="1200">
                          <a:latin typeface="Calibri"/>
                          <a:ea typeface="Calibri"/>
                          <a:cs typeface="Calibri"/>
                          <a:sym typeface="Calibri"/>
                        </a:rPr>
                        <a:t>My Body is My Body</a:t>
                      </a:r>
                      <a:endParaRPr b="1"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Puberty - how my body changes</a:t>
                      </a:r>
                      <a:endParaRPr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Public and private behaviours</a:t>
                      </a:r>
                      <a:endParaRPr sz="1200">
                        <a:latin typeface="Calibri"/>
                        <a:ea typeface="Calibri"/>
                        <a:cs typeface="Calibri"/>
                        <a:sym typeface="Calibri"/>
                      </a:endParaRPr>
                    </a:p>
                  </a:txBody>
                  <a:tcPr marT="63500" marB="63500" marR="63500" marL="63500"/>
                </a:tc>
                <a:tc hMerge="1"/>
                <a:tc gridSpan="2">
                  <a:txBody>
                    <a:bodyPr/>
                    <a:lstStyle/>
                    <a:p>
                      <a:pPr indent="0" lvl="0" marL="0" rtl="0" algn="l">
                        <a:spcBef>
                          <a:spcPts val="0"/>
                        </a:spcBef>
                        <a:spcAft>
                          <a:spcPts val="0"/>
                        </a:spcAft>
                        <a:buNone/>
                      </a:pPr>
                      <a:r>
                        <a:rPr b="1" lang="en-GB" sz="1200">
                          <a:latin typeface="Calibri"/>
                          <a:ea typeface="Calibri"/>
                          <a:cs typeface="Calibri"/>
                          <a:sym typeface="Calibri"/>
                        </a:rPr>
                        <a:t>Relationships</a:t>
                      </a:r>
                      <a:endParaRPr b="1"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Relationships, sex education within a context of loving, established relationships</a:t>
                      </a:r>
                      <a:endParaRPr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Relationships, making safe choices </a:t>
                      </a:r>
                      <a:endParaRPr sz="1200">
                        <a:latin typeface="Calibri"/>
                        <a:ea typeface="Calibri"/>
                        <a:cs typeface="Calibri"/>
                        <a:sym typeface="Calibri"/>
                      </a:endParaRPr>
                    </a:p>
                  </a:txBody>
                  <a:tcPr marT="63500" marB="63500" marR="63500" marL="63500"/>
                </a:tc>
                <a:tc hMerge="1"/>
                <a:tc gridSpan="2">
                  <a:txBody>
                    <a:bodyPr/>
                    <a:lstStyle/>
                    <a:p>
                      <a:pPr indent="0" lvl="0" marL="0" rtl="0" algn="l">
                        <a:spcBef>
                          <a:spcPts val="0"/>
                        </a:spcBef>
                        <a:spcAft>
                          <a:spcPts val="0"/>
                        </a:spcAft>
                        <a:buNone/>
                      </a:pPr>
                      <a:r>
                        <a:rPr b="1" lang="en-GB" sz="1200">
                          <a:latin typeface="Calibri"/>
                          <a:ea typeface="Calibri"/>
                          <a:cs typeface="Calibri"/>
                          <a:sym typeface="Calibri"/>
                        </a:rPr>
                        <a:t>Looking after Myself</a:t>
                      </a:r>
                      <a:endParaRPr b="1"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Making safe choices [health and nutrition]</a:t>
                      </a:r>
                      <a:endParaRPr sz="1200">
                        <a:latin typeface="Calibri"/>
                        <a:ea typeface="Calibri"/>
                        <a:cs typeface="Calibri"/>
                        <a:sym typeface="Calibri"/>
                      </a:endParaRPr>
                    </a:p>
                    <a:p>
                      <a:pPr indent="-304800" lvl="0" marL="457200" rtl="0" algn="l">
                        <a:spcBef>
                          <a:spcPts val="0"/>
                        </a:spcBef>
                        <a:spcAft>
                          <a:spcPts val="0"/>
                        </a:spcAft>
                        <a:buSzPts val="1200"/>
                        <a:buFont typeface="Calibri"/>
                        <a:buChar char="-"/>
                      </a:pPr>
                      <a:r>
                        <a:rPr lang="en-GB" sz="1200">
                          <a:latin typeface="Calibri"/>
                          <a:ea typeface="Calibri"/>
                          <a:cs typeface="Calibri"/>
                          <a:sym typeface="Calibri"/>
                        </a:rPr>
                        <a:t>Reproduction as appropriate [science context- animals and humans]</a:t>
                      </a:r>
                      <a:endParaRPr sz="1200">
                        <a:latin typeface="Calibri"/>
                        <a:ea typeface="Calibri"/>
                        <a:cs typeface="Calibri"/>
                        <a:sym typeface="Calibri"/>
                      </a:endParaRPr>
                    </a:p>
                  </a:txBody>
                  <a:tcPr marT="63500" marB="63500" marR="63500" marL="63500"/>
                </a:tc>
                <a:tc hMerge="1"/>
              </a:tr>
              <a:tr h="339625">
                <a:tc>
                  <a:txBody>
                    <a:bodyPr/>
                    <a:lstStyle/>
                    <a:p>
                      <a:pPr indent="0" lvl="0" marL="0" rtl="0" algn="l">
                        <a:spcBef>
                          <a:spcPts val="0"/>
                        </a:spcBef>
                        <a:spcAft>
                          <a:spcPts val="0"/>
                        </a:spcAft>
                        <a:buNone/>
                      </a:pPr>
                      <a:r>
                        <a:rPr b="1" lang="en-GB" sz="1000">
                          <a:latin typeface="Calibri"/>
                          <a:ea typeface="Calibri"/>
                          <a:cs typeface="Calibri"/>
                          <a:sym typeface="Calibri"/>
                        </a:rPr>
                        <a:t>Reaching Higher</a:t>
                      </a:r>
                      <a:r>
                        <a:rPr b="1" lang="en-GB" sz="1000">
                          <a:highlight>
                            <a:srgbClr val="00FF00"/>
                          </a:highlight>
                          <a:latin typeface="Calibri"/>
                          <a:ea typeface="Calibri"/>
                          <a:cs typeface="Calibri"/>
                          <a:sym typeface="Calibri"/>
                        </a:rPr>
                        <a:t>**</a:t>
                      </a:r>
                      <a:endParaRPr b="1" sz="1200">
                        <a:highlight>
                          <a:srgbClr val="00FF00"/>
                        </a:highlight>
                        <a:latin typeface="Calibri"/>
                        <a:ea typeface="Calibri"/>
                        <a:cs typeface="Calibri"/>
                        <a:sym typeface="Calibri"/>
                      </a:endParaRPr>
                    </a:p>
                  </a:txBody>
                  <a:tcPr marT="63500" marB="63500" marR="63500" marL="63500"/>
                </a:tc>
                <a:tc gridSpan="2">
                  <a:txBody>
                    <a:bodyPr/>
                    <a:lstStyle/>
                    <a:p>
                      <a:pPr indent="0" lvl="0" marL="0" rtl="0" algn="l">
                        <a:spcBef>
                          <a:spcPts val="0"/>
                        </a:spcBef>
                        <a:spcAft>
                          <a:spcPts val="0"/>
                        </a:spcAft>
                        <a:buNone/>
                      </a:pPr>
                      <a:r>
                        <a:rPr b="1" lang="en-GB" sz="1200">
                          <a:latin typeface="Calibri"/>
                          <a:ea typeface="Calibri"/>
                          <a:cs typeface="Calibri"/>
                          <a:sym typeface="Calibri"/>
                        </a:rPr>
                        <a:t>My Body is My Body</a:t>
                      </a:r>
                      <a:endParaRPr b="1" sz="1200">
                        <a:latin typeface="Calibri"/>
                        <a:ea typeface="Calibri"/>
                        <a:cs typeface="Calibri"/>
                        <a:sym typeface="Calibri"/>
                      </a:endParaRPr>
                    </a:p>
                  </a:txBody>
                  <a:tcPr marT="63500" marB="63500" marR="63500" marL="63500"/>
                </a:tc>
                <a:tc hMerge="1"/>
                <a:tc gridSpan="2">
                  <a:txBody>
                    <a:bodyPr/>
                    <a:lstStyle/>
                    <a:p>
                      <a:pPr indent="0" lvl="0" marL="0" rtl="0" algn="l">
                        <a:spcBef>
                          <a:spcPts val="0"/>
                        </a:spcBef>
                        <a:spcAft>
                          <a:spcPts val="0"/>
                        </a:spcAft>
                        <a:buNone/>
                      </a:pPr>
                      <a:r>
                        <a:rPr b="1" lang="en-GB" sz="1200">
                          <a:latin typeface="Calibri"/>
                          <a:ea typeface="Calibri"/>
                          <a:cs typeface="Calibri"/>
                          <a:sym typeface="Calibri"/>
                        </a:rPr>
                        <a:t>Relationships</a:t>
                      </a:r>
                      <a:endParaRPr b="1" sz="1200">
                        <a:latin typeface="Calibri"/>
                        <a:ea typeface="Calibri"/>
                        <a:cs typeface="Calibri"/>
                        <a:sym typeface="Calibri"/>
                      </a:endParaRPr>
                    </a:p>
                  </a:txBody>
                  <a:tcPr marT="63500" marB="63500" marR="63500" marL="63500"/>
                </a:tc>
                <a:tc hMerge="1"/>
                <a:tc gridSpan="2">
                  <a:txBody>
                    <a:bodyPr/>
                    <a:lstStyle/>
                    <a:p>
                      <a:pPr indent="0" lvl="0" marL="0" rtl="0" algn="l">
                        <a:spcBef>
                          <a:spcPts val="0"/>
                        </a:spcBef>
                        <a:spcAft>
                          <a:spcPts val="0"/>
                        </a:spcAft>
                        <a:buNone/>
                      </a:pPr>
                      <a:r>
                        <a:rPr b="1" lang="en-GB" sz="1200">
                          <a:latin typeface="Calibri"/>
                          <a:ea typeface="Calibri"/>
                          <a:cs typeface="Calibri"/>
                          <a:sym typeface="Calibri"/>
                        </a:rPr>
                        <a:t>Looking after Myself</a:t>
                      </a:r>
                      <a:endParaRPr b="1" sz="1200">
                        <a:latin typeface="Calibri"/>
                        <a:ea typeface="Calibri"/>
                        <a:cs typeface="Calibri"/>
                        <a:sym typeface="Calibri"/>
                      </a:endParaRPr>
                    </a:p>
                  </a:txBody>
                  <a:tcPr marT="63500" marB="63500" marR="63500" marL="63500"/>
                </a:tc>
                <a:tc hMerge="1"/>
              </a:tr>
              <a:tr h="279400">
                <a:tc>
                  <a:txBody>
                    <a:bodyPr/>
                    <a:lstStyle/>
                    <a:p>
                      <a:pPr indent="0" lvl="0" marL="0" rtl="0" algn="l">
                        <a:spcBef>
                          <a:spcPts val="0"/>
                        </a:spcBef>
                        <a:spcAft>
                          <a:spcPts val="0"/>
                        </a:spcAft>
                        <a:buNone/>
                      </a:pPr>
                      <a:r>
                        <a:t/>
                      </a:r>
                      <a:endParaRPr b="1" sz="10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200">
                          <a:latin typeface="Calibri"/>
                          <a:ea typeface="Calibri"/>
                          <a:cs typeface="Calibri"/>
                          <a:sym typeface="Calibri"/>
                        </a:rPr>
                        <a:t>Puberty and personal hygiene - how my body changes</a:t>
                      </a:r>
                      <a:endParaRPr sz="12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200">
                          <a:latin typeface="Calibri"/>
                          <a:ea typeface="Calibri"/>
                          <a:cs typeface="Calibri"/>
                          <a:sym typeface="Calibri"/>
                        </a:rPr>
                        <a:t>Public and private behaviours</a:t>
                      </a:r>
                      <a:endParaRPr sz="12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200">
                          <a:latin typeface="Calibri"/>
                          <a:ea typeface="Calibri"/>
                          <a:cs typeface="Calibri"/>
                          <a:sym typeface="Calibri"/>
                        </a:rPr>
                        <a:t>Consent and assertiveness - learning to keep safe</a:t>
                      </a:r>
                      <a:endParaRPr sz="12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200">
                          <a:latin typeface="Calibri"/>
                          <a:ea typeface="Calibri"/>
                          <a:cs typeface="Calibri"/>
                          <a:sym typeface="Calibri"/>
                        </a:rPr>
                        <a:t>Understanding bodily needs [menstruation, wet dreams, arousal, masturbation and dignity]</a:t>
                      </a:r>
                      <a:endParaRPr sz="12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200">
                          <a:latin typeface="Calibri"/>
                          <a:ea typeface="Calibri"/>
                          <a:cs typeface="Calibri"/>
                          <a:sym typeface="Calibri"/>
                        </a:rPr>
                        <a:t>Health [sexual choices, testicular and breast cancer awareness]</a:t>
                      </a:r>
                      <a:endParaRPr sz="12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200">
                          <a:latin typeface="Calibri"/>
                          <a:ea typeface="Calibri"/>
                          <a:cs typeface="Calibri"/>
                          <a:sym typeface="Calibri"/>
                        </a:rPr>
                        <a:t>Preparing for adulthood</a:t>
                      </a:r>
                      <a:endParaRPr sz="1200">
                        <a:latin typeface="Calibri"/>
                        <a:ea typeface="Calibri"/>
                        <a:cs typeface="Calibri"/>
                        <a:sym typeface="Calibri"/>
                      </a:endParaRPr>
                    </a:p>
                  </a:txBody>
                  <a:tcPr marT="63500" marB="63500" marR="63500" marL="63500"/>
                </a:tc>
              </a:tr>
            </a:tbl>
          </a:graphicData>
        </a:graphic>
      </p:graphicFrame>
      <p:sp>
        <p:nvSpPr>
          <p:cNvPr id="188" name="Google Shape;188;g31bff48cf22_0_0"/>
          <p:cNvSpPr txBox="1"/>
          <p:nvPr/>
        </p:nvSpPr>
        <p:spPr>
          <a:xfrm>
            <a:off x="1315675" y="4485650"/>
            <a:ext cx="6909600" cy="321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GB" sz="1200">
                <a:highlight>
                  <a:srgbClr val="00FF00"/>
                </a:highlight>
                <a:latin typeface="Calibri"/>
                <a:ea typeface="Calibri"/>
                <a:cs typeface="Calibri"/>
                <a:sym typeface="Calibri"/>
              </a:rPr>
              <a:t>** These topic cycles are flexible as teachers will tailor the curriculum to current class needs**</a:t>
            </a:r>
            <a:endParaRPr/>
          </a:p>
        </p:txBody>
      </p:sp>
      <p:sp>
        <p:nvSpPr>
          <p:cNvPr id="189" name="Google Shape;189;g31bff48cf22_0_0"/>
          <p:cNvSpPr txBox="1"/>
          <p:nvPr/>
        </p:nvSpPr>
        <p:spPr>
          <a:xfrm>
            <a:off x="466175" y="5116150"/>
            <a:ext cx="70512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3"/>
              </a:rPr>
              <a:t>https://www.learnandthrive.org.uk/learning-for-life</a:t>
            </a:r>
            <a:r>
              <a:rPr lang="en-GB"/>
              <a:t>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u="sng">
                <a:solidFill>
                  <a:schemeClr val="hlink"/>
                </a:solidFill>
                <a:hlinkClick r:id="rId4"/>
              </a:rPr>
              <a:t>https://www.learnandthrive.org.uk/learning-for-life-homepage</a:t>
            </a:r>
            <a:r>
              <a:rPr lang="en-GB"/>
              <a:t>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g24f9a1d836d_0_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Common RSE issues in school and home</a:t>
            </a:r>
            <a:endParaRPr/>
          </a:p>
        </p:txBody>
      </p:sp>
      <p:sp>
        <p:nvSpPr>
          <p:cNvPr id="195" name="Google Shape;195;g24f9a1d836d_0_22"/>
          <p:cNvSpPr txBox="1"/>
          <p:nvPr>
            <p:ph idx="1" type="body"/>
          </p:nvPr>
        </p:nvSpPr>
        <p:spPr>
          <a:xfrm>
            <a:off x="457200" y="1481326"/>
            <a:ext cx="8229600" cy="3021000"/>
          </a:xfrm>
          <a:prstGeom prst="rect">
            <a:avLst/>
          </a:prstGeom>
          <a:noFill/>
          <a:ln>
            <a:noFill/>
          </a:ln>
        </p:spPr>
        <p:txBody>
          <a:bodyPr anchorCtr="0" anchor="t" bIns="45700" lIns="91425" spcFirstLastPara="1" rIns="91425" wrap="square" tIns="45700">
            <a:normAutofit lnSpcReduction="20000"/>
          </a:bodyPr>
          <a:lstStyle/>
          <a:p>
            <a:pPr indent="-299212" lvl="0" marL="365760" rtl="0" algn="l">
              <a:lnSpc>
                <a:spcPct val="100000"/>
              </a:lnSpc>
              <a:spcBef>
                <a:spcPts val="0"/>
              </a:spcBef>
              <a:spcAft>
                <a:spcPts val="0"/>
              </a:spcAft>
              <a:buClr>
                <a:srgbClr val="2DA2BF"/>
              </a:buClr>
              <a:buSzPts val="1904"/>
              <a:buChar char="●"/>
            </a:pPr>
            <a:r>
              <a:rPr lang="en-GB" sz="2800">
                <a:solidFill>
                  <a:srgbClr val="000000"/>
                </a:solidFill>
              </a:rPr>
              <a:t>Rubbing/masturbation/inappropriate touching (incl. Behaviours of concern/aggression due to frustration)</a:t>
            </a:r>
            <a:endParaRPr sz="2700">
              <a:solidFill>
                <a:srgbClr val="000000"/>
              </a:solidFill>
            </a:endParaRPr>
          </a:p>
          <a:p>
            <a:pPr indent="-299212" lvl="0" marL="365760" rtl="0" algn="l">
              <a:lnSpc>
                <a:spcPct val="100000"/>
              </a:lnSpc>
              <a:spcBef>
                <a:spcPts val="400"/>
              </a:spcBef>
              <a:spcAft>
                <a:spcPts val="0"/>
              </a:spcAft>
              <a:buClr>
                <a:srgbClr val="2DA2BF"/>
              </a:buClr>
              <a:buSzPts val="1904"/>
              <a:buChar char="●"/>
            </a:pPr>
            <a:r>
              <a:rPr lang="en-GB" sz="2800">
                <a:solidFill>
                  <a:srgbClr val="000000"/>
                </a:solidFill>
              </a:rPr>
              <a:t>Inappropriate touching other pupils/staff</a:t>
            </a:r>
            <a:endParaRPr sz="2700">
              <a:solidFill>
                <a:srgbClr val="000000"/>
              </a:solidFill>
            </a:endParaRPr>
          </a:p>
          <a:p>
            <a:pPr indent="-299212" lvl="0" marL="365760" rtl="0" algn="l">
              <a:lnSpc>
                <a:spcPct val="100000"/>
              </a:lnSpc>
              <a:spcBef>
                <a:spcPts val="400"/>
              </a:spcBef>
              <a:spcAft>
                <a:spcPts val="0"/>
              </a:spcAft>
              <a:buClr>
                <a:srgbClr val="2DA2BF"/>
              </a:buClr>
              <a:buSzPts val="1904"/>
              <a:buChar char="●"/>
            </a:pPr>
            <a:r>
              <a:rPr lang="en-GB" sz="2800">
                <a:solidFill>
                  <a:srgbClr val="000000"/>
                </a:solidFill>
              </a:rPr>
              <a:t>Exposing themselves in public places</a:t>
            </a:r>
            <a:endParaRPr sz="2700">
              <a:solidFill>
                <a:srgbClr val="000000"/>
              </a:solidFill>
            </a:endParaRPr>
          </a:p>
          <a:p>
            <a:pPr indent="-299212" lvl="0" marL="365760" rtl="0" algn="l">
              <a:lnSpc>
                <a:spcPct val="100000"/>
              </a:lnSpc>
              <a:spcBef>
                <a:spcPts val="400"/>
              </a:spcBef>
              <a:spcAft>
                <a:spcPts val="0"/>
              </a:spcAft>
              <a:buClr>
                <a:srgbClr val="2DA2BF"/>
              </a:buClr>
              <a:buSzPts val="1904"/>
              <a:buChar char="●"/>
            </a:pPr>
            <a:r>
              <a:rPr lang="en-GB" sz="2800">
                <a:solidFill>
                  <a:srgbClr val="000000"/>
                </a:solidFill>
              </a:rPr>
              <a:t>How to have positive relationships</a:t>
            </a:r>
            <a:endParaRPr sz="2800">
              <a:solidFill>
                <a:srgbClr val="000000"/>
              </a:solidFill>
            </a:endParaRPr>
          </a:p>
          <a:p>
            <a:pPr indent="-356108" lvl="0" marL="365760" rtl="0" algn="l">
              <a:lnSpc>
                <a:spcPct val="100000"/>
              </a:lnSpc>
              <a:spcBef>
                <a:spcPts val="400"/>
              </a:spcBef>
              <a:spcAft>
                <a:spcPts val="0"/>
              </a:spcAft>
              <a:buClr>
                <a:srgbClr val="000000"/>
              </a:buClr>
              <a:buSzPts val="2800"/>
              <a:buChar char="●"/>
            </a:pPr>
            <a:r>
              <a:rPr lang="en-GB" sz="2800">
                <a:solidFill>
                  <a:srgbClr val="000000"/>
                </a:solidFill>
              </a:rPr>
              <a:t>Dealing with periods, pain, etc</a:t>
            </a:r>
            <a:endParaRPr sz="2800">
              <a:solidFill>
                <a:srgbClr val="000000"/>
              </a:solidFill>
            </a:endParaRPr>
          </a:p>
          <a:p>
            <a:pPr indent="-256032" lvl="0" marL="365760" rtl="0" algn="l">
              <a:spcBef>
                <a:spcPts val="400"/>
              </a:spcBef>
              <a:spcAft>
                <a:spcPts val="0"/>
              </a:spcAft>
              <a:buSzPts val="1836"/>
              <a:buNone/>
            </a:pPr>
            <a:r>
              <a:t/>
            </a:r>
            <a:endParaRPr/>
          </a:p>
        </p:txBody>
      </p:sp>
      <p:sp>
        <p:nvSpPr>
          <p:cNvPr id="196" name="Google Shape;196;g24f9a1d836d_0_22"/>
          <p:cNvSpPr txBox="1"/>
          <p:nvPr>
            <p:ph type="title"/>
          </p:nvPr>
        </p:nvSpPr>
        <p:spPr>
          <a:xfrm>
            <a:off x="378425" y="473118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Working with families is key - schools and home need to have the same approach.</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3421e4214b4_0_25"/>
          <p:cNvSpPr txBox="1"/>
          <p:nvPr>
            <p:ph type="ctrTitle"/>
          </p:nvPr>
        </p:nvSpPr>
        <p:spPr>
          <a:xfrm>
            <a:off x="311700" y="992768"/>
            <a:ext cx="8520600" cy="416100"/>
          </a:xfrm>
          <a:prstGeom prst="rect">
            <a:avLst/>
          </a:prstGeom>
        </p:spPr>
        <p:txBody>
          <a:bodyPr anchorCtr="0" anchor="b" bIns="91425" lIns="91425" spcFirstLastPara="1" rIns="91425" wrap="square" tIns="91425">
            <a:noAutofit/>
          </a:bodyPr>
          <a:lstStyle/>
          <a:p>
            <a:pPr indent="0" lvl="0" marL="0" rtl="0" algn="l">
              <a:lnSpc>
                <a:spcPct val="115000"/>
              </a:lnSpc>
              <a:spcBef>
                <a:spcPts val="1400"/>
              </a:spcBef>
              <a:spcAft>
                <a:spcPts val="400"/>
              </a:spcAft>
              <a:buClr>
                <a:schemeClr val="dk1"/>
              </a:buClr>
              <a:buSzPts val="1100"/>
              <a:buFont typeface="Arial"/>
              <a:buNone/>
            </a:pPr>
            <a:r>
              <a:rPr b="1" lang="en-GB" sz="2000"/>
              <a:t>Managing Challenging Behaviours Related to Puberty</a:t>
            </a:r>
            <a:endParaRPr sz="5900"/>
          </a:p>
        </p:txBody>
      </p:sp>
      <p:sp>
        <p:nvSpPr>
          <p:cNvPr id="202" name="Google Shape;202;g3421e4214b4_0_25"/>
          <p:cNvSpPr txBox="1"/>
          <p:nvPr>
            <p:ph idx="1" type="subTitle"/>
          </p:nvPr>
        </p:nvSpPr>
        <p:spPr>
          <a:xfrm>
            <a:off x="311700" y="1771455"/>
            <a:ext cx="8520600" cy="1450500"/>
          </a:xfrm>
          <a:prstGeom prst="rect">
            <a:avLst/>
          </a:prstGeom>
        </p:spPr>
        <p:txBody>
          <a:bodyPr anchorCtr="0" anchor="t" bIns="91425" lIns="91425" spcFirstLastPara="1" rIns="91425" wrap="square" tIns="91425">
            <a:noAutofit/>
          </a:bodyPr>
          <a:lstStyle/>
          <a:p>
            <a:pPr indent="-355600" lvl="0" marL="457200" rtl="0" algn="l">
              <a:lnSpc>
                <a:spcPct val="115000"/>
              </a:lnSpc>
              <a:spcBef>
                <a:spcPts val="1200"/>
              </a:spcBef>
              <a:spcAft>
                <a:spcPts val="0"/>
              </a:spcAft>
              <a:buClr>
                <a:schemeClr val="dk1"/>
              </a:buClr>
              <a:buSzPts val="2000"/>
              <a:buChar char="●"/>
            </a:pPr>
            <a:r>
              <a:rPr lang="en-GB" sz="2000">
                <a:solidFill>
                  <a:schemeClr val="dk1"/>
                </a:solidFill>
              </a:rPr>
              <a:t>Understanding the root causes of challenging behaviours related to puberty (e.g., sensory overload, emotional confusion).</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GB" sz="2000">
                <a:solidFill>
                  <a:schemeClr val="dk1"/>
                </a:solidFill>
              </a:rPr>
              <a:t>Providing structure and routine to reduce anxiety.</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GB" sz="2000">
                <a:solidFill>
                  <a:schemeClr val="dk1"/>
                </a:solidFill>
              </a:rPr>
              <a:t>Implementing positive behaviour support strategies.</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GB" sz="2000">
                <a:solidFill>
                  <a:schemeClr val="dk1"/>
                </a:solidFill>
              </a:rPr>
              <a:t>Collaborating with the school and healthcare professionals to address behavioural concerns.</a:t>
            </a:r>
            <a:endParaRPr sz="2000">
              <a:solidFill>
                <a:schemeClr val="dk1"/>
              </a:solidFill>
            </a:endParaRPr>
          </a:p>
          <a:p>
            <a:pPr indent="-355600" lvl="0" marL="457200" rtl="0" algn="l">
              <a:lnSpc>
                <a:spcPct val="115000"/>
              </a:lnSpc>
              <a:spcBef>
                <a:spcPts val="0"/>
              </a:spcBef>
              <a:spcAft>
                <a:spcPts val="0"/>
              </a:spcAft>
              <a:buClr>
                <a:schemeClr val="dk1"/>
              </a:buClr>
              <a:buSzPts val="2000"/>
              <a:buChar char="●"/>
            </a:pPr>
            <a:r>
              <a:rPr lang="en-GB" sz="2000">
                <a:solidFill>
                  <a:schemeClr val="dk1"/>
                </a:solidFill>
              </a:rPr>
              <a:t>Recognising and celebrating small successes and progress.</a:t>
            </a:r>
            <a:endParaRPr sz="37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g3421e4214b4_0_35"/>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381000" lvl="0" marL="457200" rtl="0" algn="l">
              <a:spcBef>
                <a:spcPts val="1200"/>
              </a:spcBef>
              <a:spcAft>
                <a:spcPts val="0"/>
              </a:spcAft>
              <a:buClr>
                <a:schemeClr val="dk1"/>
              </a:buClr>
              <a:buSzPts val="2400"/>
              <a:buChar char="●"/>
            </a:pPr>
            <a:r>
              <a:rPr lang="en-GB" sz="2400">
                <a:solidFill>
                  <a:schemeClr val="dk1"/>
                </a:solidFill>
              </a:rPr>
              <a:t>Parents as the primary educators and advocates.</a:t>
            </a:r>
            <a:endParaRPr sz="2400">
              <a:solidFill>
                <a:schemeClr val="dk1"/>
              </a:solidFill>
            </a:endParaRPr>
          </a:p>
          <a:p>
            <a:pPr indent="-381000" lvl="0" marL="457200" rtl="0" algn="l">
              <a:spcBef>
                <a:spcPts val="0"/>
              </a:spcBef>
              <a:spcAft>
                <a:spcPts val="0"/>
              </a:spcAft>
              <a:buClr>
                <a:schemeClr val="dk1"/>
              </a:buClr>
              <a:buSzPts val="2400"/>
              <a:buChar char="●"/>
            </a:pPr>
            <a:r>
              <a:rPr lang="en-GB" sz="2400">
                <a:solidFill>
                  <a:schemeClr val="dk1"/>
                </a:solidFill>
              </a:rPr>
              <a:t>Creating a safe and supportive environment at home for discussions around puberty.</a:t>
            </a:r>
            <a:endParaRPr sz="2400">
              <a:solidFill>
                <a:schemeClr val="dk1"/>
              </a:solidFill>
            </a:endParaRPr>
          </a:p>
          <a:p>
            <a:pPr indent="-381000" lvl="0" marL="457200" rtl="0" algn="l">
              <a:spcBef>
                <a:spcPts val="0"/>
              </a:spcBef>
              <a:spcAft>
                <a:spcPts val="0"/>
              </a:spcAft>
              <a:buClr>
                <a:schemeClr val="dk1"/>
              </a:buClr>
              <a:buSzPts val="2400"/>
              <a:buChar char="●"/>
            </a:pPr>
            <a:r>
              <a:rPr lang="en-GB" sz="2400">
                <a:solidFill>
                  <a:schemeClr val="dk1"/>
                </a:solidFill>
              </a:rPr>
              <a:t>Introducing body changes and hygiene routines in a way that is accessible and understandable for their children </a:t>
            </a:r>
            <a:endParaRPr sz="2400">
              <a:solidFill>
                <a:schemeClr val="dk1"/>
              </a:solidFill>
            </a:endParaRPr>
          </a:p>
          <a:p>
            <a:pPr indent="-381000" lvl="0" marL="457200" rtl="0" algn="l">
              <a:spcBef>
                <a:spcPts val="0"/>
              </a:spcBef>
              <a:spcAft>
                <a:spcPts val="0"/>
              </a:spcAft>
              <a:buClr>
                <a:schemeClr val="dk1"/>
              </a:buClr>
              <a:buSzPts val="2400"/>
              <a:buChar char="●"/>
            </a:pPr>
            <a:r>
              <a:rPr lang="en-GB" sz="2400">
                <a:solidFill>
                  <a:schemeClr val="dk1"/>
                </a:solidFill>
              </a:rPr>
              <a:t>Strategies for teaching puberty-related topics in small, manageable steps.</a:t>
            </a:r>
            <a:endParaRPr sz="2400">
              <a:solidFill>
                <a:schemeClr val="dk1"/>
              </a:solidFill>
            </a:endParaRPr>
          </a:p>
          <a:p>
            <a:pPr indent="0" lvl="0" marL="457200" rtl="0" algn="l">
              <a:spcBef>
                <a:spcPts val="1200"/>
              </a:spcBef>
              <a:spcAft>
                <a:spcPts val="1200"/>
              </a:spcAft>
              <a:buNone/>
            </a:pPr>
            <a:r>
              <a:t/>
            </a:r>
            <a:endParaRPr sz="2000">
              <a:solidFill>
                <a:schemeClr val="dk1"/>
              </a:solidFill>
            </a:endParaRPr>
          </a:p>
        </p:txBody>
      </p:sp>
      <p:sp>
        <p:nvSpPr>
          <p:cNvPr id="208" name="Google Shape;208;g3421e4214b4_0_35"/>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15000"/>
              </a:lnSpc>
              <a:spcBef>
                <a:spcPts val="1400"/>
              </a:spcBef>
              <a:spcAft>
                <a:spcPts val="400"/>
              </a:spcAft>
              <a:buNone/>
            </a:pPr>
            <a:r>
              <a:rPr b="1" lang="en-GB" sz="3000">
                <a:latin typeface="Calibri"/>
                <a:ea typeface="Calibri"/>
                <a:cs typeface="Calibri"/>
                <a:sym typeface="Calibri"/>
              </a:rPr>
              <a:t>The Role of Parents in Supporting Puberty Education</a:t>
            </a:r>
            <a:endParaRPr sz="3000">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g342634a2062_0_12"/>
          <p:cNvSpPr txBox="1"/>
          <p:nvPr>
            <p:ph idx="1" type="body"/>
          </p:nvPr>
        </p:nvSpPr>
        <p:spPr>
          <a:xfrm>
            <a:off x="457200" y="1481328"/>
            <a:ext cx="8229600" cy="4526100"/>
          </a:xfrm>
          <a:prstGeom prst="rect">
            <a:avLst/>
          </a:prstGeom>
        </p:spPr>
        <p:txBody>
          <a:bodyPr anchorCtr="0" anchor="t" bIns="45700" lIns="91425" spcFirstLastPara="1" rIns="91425" wrap="square" tIns="45700">
            <a:noAutofit/>
          </a:bodyPr>
          <a:lstStyle/>
          <a:p>
            <a:pPr indent="0" lvl="0" marL="0" rtl="0" algn="l">
              <a:spcBef>
                <a:spcPts val="1200"/>
              </a:spcBef>
              <a:spcAft>
                <a:spcPts val="0"/>
              </a:spcAft>
              <a:buClr>
                <a:schemeClr val="dk1"/>
              </a:buClr>
              <a:buSzPts val="1100"/>
              <a:buFont typeface="Arial"/>
              <a:buNone/>
            </a:pPr>
            <a:r>
              <a:rPr lang="en-GB" sz="1700">
                <a:solidFill>
                  <a:schemeClr val="dk1"/>
                </a:solidFill>
              </a:rPr>
              <a:t>Parents play a pivotal role in guiding their children through puberty. </a:t>
            </a:r>
            <a:endParaRPr sz="1700">
              <a:solidFill>
                <a:schemeClr val="dk1"/>
              </a:solidFill>
            </a:endParaRPr>
          </a:p>
          <a:p>
            <a:pPr indent="-336550" lvl="0" marL="457200" rtl="0" algn="l">
              <a:spcBef>
                <a:spcPts val="1200"/>
              </a:spcBef>
              <a:spcAft>
                <a:spcPts val="0"/>
              </a:spcAft>
              <a:buClr>
                <a:schemeClr val="dk1"/>
              </a:buClr>
              <a:buSzPts val="1700"/>
              <a:buChar char="●"/>
            </a:pPr>
            <a:r>
              <a:rPr b="1" lang="en-GB" sz="1700">
                <a:solidFill>
                  <a:schemeClr val="dk1"/>
                </a:solidFill>
              </a:rPr>
              <a:t>Providing Consistent Reassurance</a:t>
            </a:r>
            <a:endParaRPr b="1" sz="1700">
              <a:solidFill>
                <a:schemeClr val="dk1"/>
              </a:solidFill>
            </a:endParaRPr>
          </a:p>
          <a:p>
            <a:pPr indent="0" lvl="0" marL="457200" rtl="0" algn="l">
              <a:spcBef>
                <a:spcPts val="1200"/>
              </a:spcBef>
              <a:spcAft>
                <a:spcPts val="0"/>
              </a:spcAft>
              <a:buNone/>
            </a:pPr>
            <a:r>
              <a:t/>
            </a:r>
            <a:endParaRPr b="1" sz="1700">
              <a:solidFill>
                <a:schemeClr val="dk1"/>
              </a:solidFill>
            </a:endParaRPr>
          </a:p>
          <a:p>
            <a:pPr indent="-336550" lvl="0" marL="457200" rtl="0" algn="l">
              <a:spcBef>
                <a:spcPts val="1200"/>
              </a:spcBef>
              <a:spcAft>
                <a:spcPts val="0"/>
              </a:spcAft>
              <a:buClr>
                <a:schemeClr val="dk1"/>
              </a:buClr>
              <a:buSzPts val="1700"/>
              <a:buChar char="●"/>
            </a:pPr>
            <a:r>
              <a:rPr b="1" lang="en-GB" sz="1700">
                <a:solidFill>
                  <a:schemeClr val="dk1"/>
                </a:solidFill>
              </a:rPr>
              <a:t>Advocacy</a:t>
            </a:r>
            <a:endParaRPr b="1" sz="1700">
              <a:solidFill>
                <a:schemeClr val="dk1"/>
              </a:solidFill>
            </a:endParaRPr>
          </a:p>
          <a:p>
            <a:pPr indent="0" lvl="0" marL="457200" rtl="0" algn="l">
              <a:spcBef>
                <a:spcPts val="1200"/>
              </a:spcBef>
              <a:spcAft>
                <a:spcPts val="0"/>
              </a:spcAft>
              <a:buNone/>
            </a:pPr>
            <a:r>
              <a:t/>
            </a:r>
            <a:endParaRPr b="1" sz="1700">
              <a:solidFill>
                <a:schemeClr val="dk1"/>
              </a:solidFill>
            </a:endParaRPr>
          </a:p>
          <a:p>
            <a:pPr indent="-336550" lvl="0" marL="457200" rtl="0" algn="l">
              <a:spcBef>
                <a:spcPts val="1200"/>
              </a:spcBef>
              <a:spcAft>
                <a:spcPts val="0"/>
              </a:spcAft>
              <a:buClr>
                <a:schemeClr val="dk1"/>
              </a:buClr>
              <a:buSzPts val="1700"/>
              <a:buChar char="●"/>
            </a:pPr>
            <a:r>
              <a:rPr b="1" lang="en-GB" sz="1700">
                <a:solidFill>
                  <a:schemeClr val="dk1"/>
                </a:solidFill>
              </a:rPr>
              <a:t>Encouraging Self-Advocacy</a:t>
            </a:r>
            <a:endParaRPr b="1" sz="1700">
              <a:solidFill>
                <a:schemeClr val="dk1"/>
              </a:solidFill>
            </a:endParaRPr>
          </a:p>
          <a:p>
            <a:pPr indent="0" lvl="0" marL="457200" rtl="0" algn="l">
              <a:spcBef>
                <a:spcPts val="1200"/>
              </a:spcBef>
              <a:spcAft>
                <a:spcPts val="0"/>
              </a:spcAft>
              <a:buNone/>
            </a:pPr>
            <a:r>
              <a:t/>
            </a:r>
            <a:endParaRPr b="1" sz="1700">
              <a:solidFill>
                <a:schemeClr val="dk1"/>
              </a:solidFill>
            </a:endParaRPr>
          </a:p>
          <a:p>
            <a:pPr indent="-336550" lvl="0" marL="457200" rtl="0" algn="l">
              <a:spcBef>
                <a:spcPts val="1200"/>
              </a:spcBef>
              <a:spcAft>
                <a:spcPts val="0"/>
              </a:spcAft>
              <a:buClr>
                <a:schemeClr val="dk1"/>
              </a:buClr>
              <a:buSzPts val="1700"/>
              <a:buChar char="●"/>
            </a:pPr>
            <a:r>
              <a:rPr b="1" lang="en-GB" sz="1700">
                <a:solidFill>
                  <a:schemeClr val="dk1"/>
                </a:solidFill>
              </a:rPr>
              <a:t>Creating Safe and Open Spaces</a:t>
            </a:r>
            <a:endParaRPr sz="2200">
              <a:solidFill>
                <a:schemeClr val="dk1"/>
              </a:solidFill>
            </a:endParaRPr>
          </a:p>
        </p:txBody>
      </p:sp>
      <p:sp>
        <p:nvSpPr>
          <p:cNvPr id="214" name="Google Shape;214;g342634a2062_0_12"/>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15000"/>
              </a:lnSpc>
              <a:spcBef>
                <a:spcPts val="1400"/>
              </a:spcBef>
              <a:spcAft>
                <a:spcPts val="400"/>
              </a:spcAft>
              <a:buNone/>
            </a:pPr>
            <a:r>
              <a:rPr b="1" lang="en-GB" sz="3000">
                <a:latin typeface="Calibri"/>
                <a:ea typeface="Calibri"/>
                <a:cs typeface="Calibri"/>
                <a:sym typeface="Calibri"/>
              </a:rPr>
              <a:t>The Role of Parents in Supporting Puberty Education</a:t>
            </a:r>
            <a:endParaRPr sz="3000">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g24f45c14074_0_36"/>
          <p:cNvSpPr txBox="1"/>
          <p:nvPr>
            <p:ph idx="1" type="body"/>
          </p:nvPr>
        </p:nvSpPr>
        <p:spPr>
          <a:xfrm>
            <a:off x="154100" y="1177850"/>
            <a:ext cx="8839500" cy="5328000"/>
          </a:xfrm>
          <a:prstGeom prst="rect">
            <a:avLst/>
          </a:prstGeom>
        </p:spPr>
        <p:txBody>
          <a:bodyPr anchorCtr="0" anchor="t" bIns="45700" lIns="91425" spcFirstLastPara="1" rIns="91425" wrap="square" tIns="45700">
            <a:normAutofit fontScale="77500" lnSpcReduction="10000"/>
          </a:bodyPr>
          <a:lstStyle/>
          <a:p>
            <a:pPr indent="0" lvl="0" marL="0" rtl="0" algn="l">
              <a:lnSpc>
                <a:spcPct val="120000"/>
              </a:lnSpc>
              <a:spcBef>
                <a:spcPts val="0"/>
              </a:spcBef>
              <a:spcAft>
                <a:spcPts val="0"/>
              </a:spcAft>
              <a:buClr>
                <a:schemeClr val="dk1"/>
              </a:buClr>
              <a:buSzPct val="84615"/>
              <a:buFont typeface="Arial"/>
              <a:buNone/>
            </a:pPr>
            <a:r>
              <a:t/>
            </a:r>
            <a:endParaRPr sz="1300">
              <a:solidFill>
                <a:srgbClr val="333333"/>
              </a:solidFill>
              <a:highlight>
                <a:srgbClr val="FFFFFF"/>
              </a:highlight>
              <a:latin typeface="Roboto"/>
              <a:ea typeface="Roboto"/>
              <a:cs typeface="Roboto"/>
              <a:sym typeface="Roboto"/>
            </a:endParaRPr>
          </a:p>
          <a:p>
            <a:pPr indent="0" lvl="0" marL="0" rtl="0" algn="l">
              <a:lnSpc>
                <a:spcPct val="120000"/>
              </a:lnSpc>
              <a:spcBef>
                <a:spcPts val="4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Draw around bodies</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Draw around bodies and label parts, using correct words (and family names) and their purpose</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What's in the bag? Puberty</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Put together your own ‘puberty bag’ from household items. Discuss each one and why it’s used, e.g. deodorant, razors, tampons/pads, shower gel, washing powder, tissues, hair gel.</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What's in the bag? Growing up</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Same as above for contents of handbag; items support discussions about growing up</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57361"/>
              <a:buFont typeface="Arial"/>
              <a:buNone/>
            </a:pPr>
            <a:r>
              <a:rPr b="1" lang="en-GB" sz="1917">
                <a:solidFill>
                  <a:schemeClr val="dk1"/>
                </a:solidFill>
                <a:highlight>
                  <a:schemeClr val="lt1"/>
                </a:highlight>
                <a:latin typeface="Roboto"/>
                <a:ea typeface="Roboto"/>
                <a:cs typeface="Roboto"/>
                <a:sym typeface="Roboto"/>
              </a:rPr>
              <a:t>Social Stories</a:t>
            </a:r>
            <a:endParaRPr b="1" sz="1917">
              <a:solidFill>
                <a:schemeClr val="dk1"/>
              </a:solidFill>
              <a:highlight>
                <a:schemeClr val="lt1"/>
              </a:highlight>
              <a:latin typeface="Roboto"/>
              <a:ea typeface="Roboto"/>
              <a:cs typeface="Roboto"/>
              <a:sym typeface="Roboto"/>
            </a:endParaRPr>
          </a:p>
          <a:p>
            <a:pPr indent="0" lvl="0" marL="0" rtl="0" algn="l">
              <a:spcBef>
                <a:spcPts val="400"/>
              </a:spcBef>
              <a:spcAft>
                <a:spcPts val="0"/>
              </a:spcAft>
              <a:buClr>
                <a:schemeClr val="dk1"/>
              </a:buClr>
              <a:buSzPct val="67999"/>
              <a:buFont typeface="Arial"/>
              <a:buNone/>
            </a:pPr>
            <a:r>
              <a:rPr lang="en-GB" sz="1617">
                <a:solidFill>
                  <a:schemeClr val="dk1"/>
                </a:solidFill>
                <a:highlight>
                  <a:schemeClr val="lt1"/>
                </a:highlight>
                <a:latin typeface="Roboto"/>
                <a:ea typeface="Roboto"/>
                <a:cs typeface="Roboto"/>
                <a:sym typeface="Roboto"/>
              </a:rPr>
              <a:t>Respond to arising issues by regular reading of social stories (masturbation, periods, etc)</a:t>
            </a:r>
            <a:endParaRPr sz="1617">
              <a:solidFill>
                <a:schemeClr val="dk1"/>
              </a:solidFill>
              <a:highlight>
                <a:schemeClr val="lt1"/>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Anonymous questions box</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Have an old shoe box, or similar, where children could post questions that they might not be able to ask you verbally.</a:t>
            </a:r>
            <a:endParaRPr sz="1617">
              <a:solidFill>
                <a:schemeClr val="dk1"/>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Praise and thank them for their questions.  Try to answer them using the webpages above to help provide age-appropriate, fact-based answers. </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RSE Bingo</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Watch the telly or a programme you enjoy on Netflix together. Every time you hear a sexist remark, a stereotype, or an unhealthy attitude -call it out! And use it as an opportunity to discuss RSE-related matters, asking your child what they think.</a:t>
            </a:r>
            <a:endParaRPr sz="1617">
              <a:solidFill>
                <a:schemeClr val="dk1"/>
              </a:solidFill>
              <a:highlight>
                <a:srgbClr val="FFFFFF"/>
              </a:highlight>
              <a:latin typeface="Roboto"/>
              <a:ea typeface="Roboto"/>
              <a:cs typeface="Roboto"/>
              <a:sym typeface="Roboto"/>
            </a:endParaRPr>
          </a:p>
          <a:p>
            <a:pPr indent="0" lvl="0" marL="0" rtl="0" algn="l">
              <a:spcBef>
                <a:spcPts val="1200"/>
              </a:spcBef>
              <a:spcAft>
                <a:spcPts val="0"/>
              </a:spcAft>
              <a:buNone/>
            </a:pPr>
            <a:r>
              <a:t/>
            </a:r>
            <a:endParaRPr/>
          </a:p>
        </p:txBody>
      </p:sp>
      <p:sp>
        <p:nvSpPr>
          <p:cNvPr id="220" name="Google Shape;220;g24f45c14074_0_36"/>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20000"/>
              </a:lnSpc>
              <a:spcBef>
                <a:spcPts val="0"/>
              </a:spcBef>
              <a:spcAft>
                <a:spcPts val="400"/>
              </a:spcAft>
              <a:buClr>
                <a:schemeClr val="dk1"/>
              </a:buClr>
              <a:buSzPts val="1100"/>
              <a:buFont typeface="Arial"/>
              <a:buNone/>
            </a:pPr>
            <a:r>
              <a:rPr lang="en-GB" sz="2700">
                <a:solidFill>
                  <a:srgbClr val="333333"/>
                </a:solidFill>
                <a:highlight>
                  <a:schemeClr val="lt1"/>
                </a:highlight>
                <a:latin typeface="Roboto"/>
                <a:ea typeface="Roboto"/>
                <a:cs typeface="Roboto"/>
                <a:sym typeface="Roboto"/>
              </a:rPr>
              <a:t>Suggested RSE Activities in the home</a:t>
            </a:r>
            <a:endParaRPr sz="4200">
              <a:highlight>
                <a:schemeClr val="lt1"/>
              </a:highlight>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24f45c14074_0_23"/>
          <p:cNvSpPr txBox="1"/>
          <p:nvPr>
            <p:ph idx="1" type="body"/>
          </p:nvPr>
        </p:nvSpPr>
        <p:spPr>
          <a:xfrm>
            <a:off x="457200" y="1076775"/>
            <a:ext cx="8229600" cy="4930500"/>
          </a:xfrm>
          <a:prstGeom prst="rect">
            <a:avLst/>
          </a:prstGeom>
        </p:spPr>
        <p:txBody>
          <a:bodyPr anchorCtr="0" anchor="t" bIns="45700" lIns="91425" spcFirstLastPara="1" rIns="91425" wrap="square" tIns="45700">
            <a:normAutofit/>
          </a:bodyPr>
          <a:lstStyle/>
          <a:p>
            <a:pPr indent="0" lvl="0" marL="0" rtl="0" algn="l">
              <a:lnSpc>
                <a:spcPct val="115000"/>
              </a:lnSpc>
              <a:spcBef>
                <a:spcPts val="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3">
                  <a:extLst>
                    <a:ext uri="{A12FA001-AC4F-418D-AE19-62706E023703}">
                      <ahyp:hlinkClr val="tx"/>
                    </a:ext>
                  </a:extLst>
                </a:hlinkClick>
              </a:rPr>
              <a:t>Amaze.org- Puberty section</a:t>
            </a:r>
            <a:r>
              <a:rPr lang="en-GB" sz="1500">
                <a:solidFill>
                  <a:srgbClr val="333333"/>
                </a:solidFill>
                <a:highlight>
                  <a:srgbClr val="FFFFFF"/>
                </a:highlight>
                <a:latin typeface="Roboto"/>
                <a:ea typeface="Roboto"/>
                <a:cs typeface="Roboto"/>
                <a:sym typeface="Roboto"/>
              </a:rPr>
              <a:t> (Age 9+) </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4">
                  <a:extLst>
                    <a:ext uri="{A12FA001-AC4F-418D-AE19-62706E023703}">
                      <ahyp:hlinkClr val="tx"/>
                    </a:ext>
                  </a:extLst>
                </a:hlinkClick>
              </a:rPr>
              <a:t>Operation Ouch! How are babies made?</a:t>
            </a:r>
            <a:r>
              <a:rPr lang="en-GB" sz="1500">
                <a:solidFill>
                  <a:srgbClr val="333333"/>
                </a:solidFill>
                <a:highlight>
                  <a:srgbClr val="FFFFFF"/>
                </a:highlight>
                <a:latin typeface="Roboto"/>
                <a:ea typeface="Roboto"/>
                <a:cs typeface="Roboto"/>
                <a:sym typeface="Roboto"/>
              </a:rPr>
              <a:t>  (age 9-12) </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5">
                  <a:extLst>
                    <a:ext uri="{A12FA001-AC4F-418D-AE19-62706E023703}">
                      <ahyp:hlinkClr val="tx"/>
                    </a:ext>
                  </a:extLst>
                </a:hlinkClick>
              </a:rPr>
              <a:t>Operation Ouch! Puberty</a:t>
            </a:r>
            <a:r>
              <a:rPr lang="en-GB" sz="1500">
                <a:solidFill>
                  <a:srgbClr val="333333"/>
                </a:solidFill>
                <a:highlight>
                  <a:srgbClr val="FFFFFF"/>
                </a:highlight>
                <a:latin typeface="Roboto"/>
                <a:ea typeface="Roboto"/>
                <a:cs typeface="Roboto"/>
                <a:sym typeface="Roboto"/>
              </a:rPr>
              <a:t> (age 8-14)</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6">
                  <a:extLst>
                    <a:ext uri="{A12FA001-AC4F-418D-AE19-62706E023703}">
                      <ahyp:hlinkClr val="tx"/>
                    </a:ext>
                  </a:extLst>
                </a:hlinkClick>
              </a:rPr>
              <a:t>Kids' Health - Menstruation</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7">
                  <a:extLst>
                    <a:ext uri="{A12FA001-AC4F-418D-AE19-62706E023703}">
                      <ahyp:hlinkClr val="tx"/>
                    </a:ext>
                  </a:extLst>
                </a:hlinkClick>
              </a:rPr>
              <a:t>Male puberty - including wet dreams</a:t>
            </a:r>
            <a:r>
              <a:rPr lang="en-GB" sz="1500">
                <a:solidFill>
                  <a:srgbClr val="333333"/>
                </a:solidFill>
                <a:highlight>
                  <a:srgbClr val="FFFFFF"/>
                </a:highlight>
                <a:latin typeface="Roboto"/>
                <a:ea typeface="Roboto"/>
                <a:cs typeface="Roboto"/>
                <a:sym typeface="Roboto"/>
              </a:rPr>
              <a:t> </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8">
                  <a:extLst>
                    <a:ext uri="{A12FA001-AC4F-418D-AE19-62706E023703}">
                      <ahyp:hlinkClr val="tx"/>
                    </a:ext>
                  </a:extLst>
                </a:hlinkClick>
              </a:rPr>
              <a:t>Outspoken - information, advice and resources</a:t>
            </a:r>
            <a:r>
              <a:rPr lang="en-GB" sz="1500">
                <a:solidFill>
                  <a:srgbClr val="333333"/>
                </a:solidFill>
                <a:highlight>
                  <a:srgbClr val="FFFFFF"/>
                </a:highlight>
                <a:latin typeface="Roboto"/>
                <a:ea typeface="Roboto"/>
                <a:cs typeface="Roboto"/>
                <a:sym typeface="Roboto"/>
              </a:rPr>
              <a:t> </a:t>
            </a:r>
            <a:br>
              <a:rPr lang="en-GB" sz="1500">
                <a:solidFill>
                  <a:srgbClr val="333333"/>
                </a:solidFill>
                <a:highlight>
                  <a:srgbClr val="FFFFFF"/>
                </a:highlight>
                <a:latin typeface="Roboto"/>
                <a:ea typeface="Roboto"/>
                <a:cs typeface="Roboto"/>
                <a:sym typeface="Roboto"/>
              </a:rPr>
            </a:br>
            <a:endParaRPr sz="1500" u="sng">
              <a:solidFill>
                <a:srgbClr val="A62B1F"/>
              </a:solidFill>
              <a:highlight>
                <a:srgbClr val="FFFFFF"/>
              </a:highlight>
              <a:latin typeface="Roboto"/>
              <a:ea typeface="Roboto"/>
              <a:cs typeface="Roboto"/>
              <a:sym typeface="Roboto"/>
            </a:endParaRPr>
          </a:p>
          <a:p>
            <a:pPr indent="0" lvl="0" marL="0" rtl="0" algn="l">
              <a:spcBef>
                <a:spcPts val="1200"/>
              </a:spcBef>
              <a:spcAft>
                <a:spcPts val="0"/>
              </a:spcAft>
              <a:buNone/>
            </a:pPr>
            <a:r>
              <a:t/>
            </a:r>
            <a:endParaRPr/>
          </a:p>
        </p:txBody>
      </p:sp>
      <p:sp>
        <p:nvSpPr>
          <p:cNvPr id="226" name="Google Shape;226;g24f45c14074_0_23"/>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20000"/>
              </a:lnSpc>
              <a:spcBef>
                <a:spcPts val="0"/>
              </a:spcBef>
              <a:spcAft>
                <a:spcPts val="0"/>
              </a:spcAft>
              <a:buClr>
                <a:schemeClr val="dk1"/>
              </a:buClr>
              <a:buSzPts val="1100"/>
              <a:buFont typeface="Arial"/>
              <a:buNone/>
            </a:pPr>
            <a:r>
              <a:rPr b="1" lang="en-GB" sz="1500">
                <a:solidFill>
                  <a:srgbClr val="333333"/>
                </a:solidFill>
                <a:highlight>
                  <a:schemeClr val="lt1"/>
                </a:highlight>
                <a:latin typeface="Roboto"/>
                <a:ea typeface="Roboto"/>
                <a:cs typeface="Roboto"/>
                <a:sym typeface="Roboto"/>
              </a:rPr>
              <a:t>Useful websites for children (we recommend you watch them first so you are prepared for any questions)</a:t>
            </a:r>
            <a:endParaRPr b="1" sz="1500">
              <a:solidFill>
                <a:srgbClr val="333333"/>
              </a:solidFill>
              <a:highlight>
                <a:schemeClr val="lt1"/>
              </a:highlight>
              <a:latin typeface="Roboto"/>
              <a:ea typeface="Roboto"/>
              <a:cs typeface="Roboto"/>
              <a:sym typeface="Roboto"/>
            </a:endParaRPr>
          </a:p>
          <a:p>
            <a:pPr indent="0" lvl="0" marL="0" rtl="0" algn="l">
              <a:spcBef>
                <a:spcPts val="400"/>
              </a:spcBef>
              <a:spcAft>
                <a:spcPts val="0"/>
              </a:spcAft>
              <a:buNone/>
            </a:pPr>
            <a:r>
              <a:t/>
            </a:r>
            <a:endParaRPr sz="1300">
              <a:solidFill>
                <a:srgbClr val="333333"/>
              </a:solidFill>
              <a:highlight>
                <a:srgbClr val="FFFFFF"/>
              </a:highlight>
              <a:latin typeface="Roboto"/>
              <a:ea typeface="Roboto"/>
              <a:cs typeface="Roboto"/>
              <a:sym typeface="Robot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g2120604c9b4_0_20"/>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0" lvl="0" marL="0" rtl="0" algn="l">
              <a:spcBef>
                <a:spcPts val="400"/>
              </a:spcBef>
              <a:spcAft>
                <a:spcPts val="0"/>
              </a:spcAft>
              <a:buNone/>
            </a:pPr>
            <a:r>
              <a:t/>
            </a:r>
            <a:endParaRPr/>
          </a:p>
        </p:txBody>
      </p:sp>
      <p:sp>
        <p:nvSpPr>
          <p:cNvPr id="232" name="Google Shape;232;g2120604c9b4_0_20"/>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pic>
        <p:nvPicPr>
          <p:cNvPr id="233" name="Google Shape;233;g2120604c9b4_0_20"/>
          <p:cNvPicPr preferRelativeResize="0"/>
          <p:nvPr/>
        </p:nvPicPr>
        <p:blipFill>
          <a:blip r:embed="rId3">
            <a:alphaModFix/>
          </a:blip>
          <a:stretch>
            <a:fillRect/>
          </a:stretch>
        </p:blipFill>
        <p:spPr>
          <a:xfrm>
            <a:off x="0" y="0"/>
            <a:ext cx="9144000" cy="68580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g2120604c9b4_0_14"/>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0" lvl="0" marL="0" rtl="0" algn="l">
              <a:spcBef>
                <a:spcPts val="400"/>
              </a:spcBef>
              <a:spcAft>
                <a:spcPts val="0"/>
              </a:spcAft>
              <a:buNone/>
            </a:pPr>
            <a:r>
              <a:t/>
            </a:r>
            <a:endParaRPr/>
          </a:p>
        </p:txBody>
      </p:sp>
      <p:sp>
        <p:nvSpPr>
          <p:cNvPr id="239" name="Google Shape;239;g2120604c9b4_0_14"/>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pic>
        <p:nvPicPr>
          <p:cNvPr id="240" name="Google Shape;240;g2120604c9b4_0_14"/>
          <p:cNvPicPr preferRelativeResize="0"/>
          <p:nvPr/>
        </p:nvPicPr>
        <p:blipFill>
          <a:blip r:embed="rId3">
            <a:alphaModFix/>
          </a:blip>
          <a:stretch>
            <a:fillRect/>
          </a:stretch>
        </p:blipFill>
        <p:spPr>
          <a:xfrm>
            <a:off x="0" y="0"/>
            <a:ext cx="9144000" cy="68580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g24f45c14074_0_30"/>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0" lvl="0" marL="0" rtl="0" algn="l">
              <a:lnSpc>
                <a:spcPct val="115000"/>
              </a:lnSpc>
              <a:spcBef>
                <a:spcPts val="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3">
                  <a:extLst>
                    <a:ext uri="{A12FA001-AC4F-418D-AE19-62706E023703}">
                      <ahyp:hlinkClr val="tx"/>
                    </a:ext>
                  </a:extLst>
                </a:hlinkClick>
              </a:rPr>
              <a:t>NSPCC</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4">
                  <a:extLst>
                    <a:ext uri="{A12FA001-AC4F-418D-AE19-62706E023703}">
                      <ahyp:hlinkClr val="tx"/>
                    </a:ext>
                  </a:extLst>
                </a:hlinkClick>
              </a:rPr>
              <a:t>Outspoken </a:t>
            </a:r>
            <a:r>
              <a:rPr lang="en-GB" sz="1500">
                <a:solidFill>
                  <a:srgbClr val="A62B1F"/>
                </a:solidFill>
                <a:highlight>
                  <a:srgbClr val="FFFFFF"/>
                </a:highlight>
                <a:uFill>
                  <a:noFill/>
                </a:uFill>
                <a:latin typeface="Roboto"/>
                <a:ea typeface="Roboto"/>
                <a:cs typeface="Roboto"/>
                <a:sym typeface="Roboto"/>
                <a:hlinkClick r:id="rId5">
                  <a:extLst>
                    <a:ext uri="{A12FA001-AC4F-418D-AE19-62706E023703}">
                      <ahyp:hlinkClr val="tx"/>
                    </a:ext>
                  </a:extLst>
                </a:hlinkClick>
              </a:rPr>
              <a:t> </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6">
                  <a:extLst>
                    <a:ext uri="{A12FA001-AC4F-418D-AE19-62706E023703}">
                      <ahyp:hlinkClr val="tx"/>
                    </a:ext>
                  </a:extLst>
                </a:hlinkClick>
              </a:rPr>
              <a:t>Harmful sexual behaviour prevention toolkit - for parents, carers, family members and professionals</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u="sng">
                <a:solidFill>
                  <a:srgbClr val="A62B1F"/>
                </a:solidFill>
                <a:highlight>
                  <a:srgbClr val="FFFFFF"/>
                </a:highlight>
                <a:latin typeface="Roboto"/>
                <a:ea typeface="Roboto"/>
                <a:cs typeface="Roboto"/>
                <a:sym typeface="Roboto"/>
                <a:hlinkClick r:id="rId7">
                  <a:extLst>
                    <a:ext uri="{A12FA001-AC4F-418D-AE19-62706E023703}">
                      <ahyp:hlinkClr val="tx"/>
                    </a:ext>
                  </a:extLst>
                </a:hlinkClick>
              </a:rPr>
              <a:t>Resources for parents of young people with Down’s syndrome covering issues such as puberty, periods and diet.</a:t>
            </a:r>
            <a:endParaRPr sz="1500" u="sng">
              <a:solidFill>
                <a:srgbClr val="A62B1F"/>
              </a:solidFill>
              <a:highlight>
                <a:srgbClr val="FFFFFF"/>
              </a:highlight>
              <a:latin typeface="Roboto"/>
              <a:ea typeface="Roboto"/>
              <a:cs typeface="Roboto"/>
              <a:sym typeface="Roboto"/>
            </a:endParaRPr>
          </a:p>
          <a:p>
            <a:pPr indent="0" lvl="0" marL="165100" marR="165100" rtl="0" algn="l">
              <a:lnSpc>
                <a:spcPct val="120000"/>
              </a:lnSpc>
              <a:spcBef>
                <a:spcPts val="1200"/>
              </a:spcBef>
              <a:spcAft>
                <a:spcPts val="0"/>
              </a:spcAft>
              <a:buClr>
                <a:schemeClr val="dk1"/>
              </a:buClr>
              <a:buSzPts val="1100"/>
              <a:buFont typeface="Arial"/>
              <a:buNone/>
            </a:pPr>
            <a:r>
              <a:rPr lang="en-GB" sz="2100">
                <a:solidFill>
                  <a:srgbClr val="425563"/>
                </a:solidFill>
                <a:highlight>
                  <a:srgbClr val="FEFCF1"/>
                </a:highlight>
              </a:rPr>
              <a:t>Further support, advice and self-help</a:t>
            </a:r>
            <a:endParaRPr sz="2100">
              <a:solidFill>
                <a:srgbClr val="425563"/>
              </a:solidFill>
              <a:highlight>
                <a:srgbClr val="FEFCF1"/>
              </a:highlight>
            </a:endParaRPr>
          </a:p>
          <a:p>
            <a:pPr indent="0" lvl="0" marL="165100" marR="165100" rtl="0" algn="l">
              <a:spcBef>
                <a:spcPts val="0"/>
              </a:spcBef>
              <a:spcAft>
                <a:spcPts val="0"/>
              </a:spcAft>
              <a:buClr>
                <a:schemeClr val="dk1"/>
              </a:buClr>
              <a:buSzPts val="1100"/>
              <a:buFont typeface="Arial"/>
              <a:buNone/>
            </a:pPr>
            <a:r>
              <a:rPr b="1" lang="en-GB" sz="1000">
                <a:solidFill>
                  <a:srgbClr val="425563"/>
                </a:solidFill>
                <a:highlight>
                  <a:srgbClr val="FEFCF1"/>
                </a:highlight>
              </a:rPr>
              <a:t>The</a:t>
            </a:r>
            <a:r>
              <a:rPr b="1" i="1" lang="en-GB" sz="1000">
                <a:solidFill>
                  <a:srgbClr val="425563"/>
                </a:solidFill>
                <a:highlight>
                  <a:srgbClr val="FEFCF1"/>
                </a:highlight>
              </a:rPr>
              <a:t> </a:t>
            </a:r>
            <a:r>
              <a:rPr b="1" lang="en-GB" sz="1000">
                <a:solidFill>
                  <a:srgbClr val="425563"/>
                </a:solidFill>
                <a:highlight>
                  <a:srgbClr val="FEFCF1"/>
                </a:highlight>
              </a:rPr>
              <a:t>National Autistic Society</a:t>
            </a:r>
            <a:r>
              <a:rPr lang="en-GB" sz="1000">
                <a:solidFill>
                  <a:srgbClr val="425563"/>
                </a:solidFill>
                <a:highlight>
                  <a:srgbClr val="FEFCF1"/>
                </a:highlight>
              </a:rPr>
              <a:t> provides information and support for people with Autism and their families and for professionals. They are a very active organisation and offer some really useful information about strategies and approaches for supporting people with Autism.</a:t>
            </a:r>
            <a:br>
              <a:rPr lang="en-GB" sz="1000">
                <a:solidFill>
                  <a:srgbClr val="425563"/>
                </a:solidFill>
                <a:highlight>
                  <a:srgbClr val="FEFCF1"/>
                </a:highlight>
              </a:rPr>
            </a:br>
            <a:r>
              <a:rPr lang="en-GB" sz="1000">
                <a:solidFill>
                  <a:srgbClr val="78BE20"/>
                </a:solidFill>
                <a:highlight>
                  <a:srgbClr val="FEFCF1"/>
                </a:highlight>
                <a:uFill>
                  <a:noFill/>
                </a:uFill>
                <a:hlinkClick r:id="rId8">
                  <a:extLst>
                    <a:ext uri="{A12FA001-AC4F-418D-AE19-62706E023703}">
                      <ahyp:hlinkClr val="tx"/>
                    </a:ext>
                  </a:extLst>
                </a:hlinkClick>
              </a:rPr>
              <a:t>Website</a:t>
            </a:r>
            <a:endParaRPr sz="1000">
              <a:solidFill>
                <a:srgbClr val="78BE20"/>
              </a:solidFill>
              <a:highlight>
                <a:srgbClr val="FEFCF1"/>
              </a:highlight>
            </a:endParaRPr>
          </a:p>
          <a:p>
            <a:pPr indent="0" lvl="0" marL="165100" marR="165100" rtl="0" algn="l">
              <a:spcBef>
                <a:spcPts val="1000"/>
              </a:spcBef>
              <a:spcAft>
                <a:spcPts val="0"/>
              </a:spcAft>
              <a:buClr>
                <a:schemeClr val="dk1"/>
              </a:buClr>
              <a:buSzPts val="1100"/>
              <a:buFont typeface="Arial"/>
              <a:buNone/>
            </a:pPr>
            <a:r>
              <a:rPr b="1" lang="en-GB" sz="1000">
                <a:solidFill>
                  <a:srgbClr val="425563"/>
                </a:solidFill>
                <a:highlight>
                  <a:srgbClr val="FEFCF1"/>
                </a:highlight>
              </a:rPr>
              <a:t>The British Institute of Learning Disabilities</a:t>
            </a:r>
            <a:r>
              <a:rPr lang="en-GB" sz="1000">
                <a:solidFill>
                  <a:srgbClr val="425563"/>
                </a:solidFill>
                <a:highlight>
                  <a:srgbClr val="FEFCF1"/>
                </a:highlight>
              </a:rPr>
              <a:t> also have some useful information and further advice about a variety of common issues. </a:t>
            </a:r>
            <a:br>
              <a:rPr lang="en-GB" sz="1000">
                <a:solidFill>
                  <a:srgbClr val="425563"/>
                </a:solidFill>
                <a:highlight>
                  <a:srgbClr val="FEFCF1"/>
                </a:highlight>
              </a:rPr>
            </a:br>
            <a:r>
              <a:rPr lang="en-GB" sz="1000">
                <a:solidFill>
                  <a:srgbClr val="78BE20"/>
                </a:solidFill>
                <a:highlight>
                  <a:srgbClr val="FEFCF1"/>
                </a:highlight>
                <a:uFill>
                  <a:noFill/>
                </a:uFill>
                <a:hlinkClick r:id="rId9">
                  <a:extLst>
                    <a:ext uri="{A12FA001-AC4F-418D-AE19-62706E023703}">
                      <ahyp:hlinkClr val="tx"/>
                    </a:ext>
                  </a:extLst>
                </a:hlinkClick>
              </a:rPr>
              <a:t>Website</a:t>
            </a:r>
            <a:endParaRPr sz="1000">
              <a:solidFill>
                <a:srgbClr val="78BE20"/>
              </a:solidFill>
              <a:highlight>
                <a:srgbClr val="FEFCF1"/>
              </a:highlight>
            </a:endParaRPr>
          </a:p>
          <a:p>
            <a:pPr indent="0" lvl="0" marL="165100" marR="165100" rtl="0" algn="l">
              <a:spcBef>
                <a:spcPts val="1000"/>
              </a:spcBef>
              <a:spcAft>
                <a:spcPts val="0"/>
              </a:spcAft>
              <a:buClr>
                <a:schemeClr val="dk1"/>
              </a:buClr>
              <a:buSzPts val="1100"/>
              <a:buFont typeface="Arial"/>
              <a:buNone/>
            </a:pPr>
            <a:r>
              <a:t/>
            </a:r>
            <a:endParaRPr sz="1000">
              <a:solidFill>
                <a:srgbClr val="78BE20"/>
              </a:solidFill>
              <a:highlight>
                <a:srgbClr val="FEFCF1"/>
              </a:highlight>
            </a:endParaRPr>
          </a:p>
          <a:p>
            <a:pPr indent="0" lvl="0" marL="0" rtl="0" algn="l">
              <a:spcBef>
                <a:spcPts val="400"/>
              </a:spcBef>
              <a:spcAft>
                <a:spcPts val="0"/>
              </a:spcAft>
              <a:buNone/>
            </a:pPr>
            <a:r>
              <a:t/>
            </a:r>
            <a:endParaRPr/>
          </a:p>
        </p:txBody>
      </p:sp>
      <p:sp>
        <p:nvSpPr>
          <p:cNvPr id="246" name="Google Shape;246;g24f45c14074_0_30"/>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20000"/>
              </a:lnSpc>
              <a:spcBef>
                <a:spcPts val="0"/>
              </a:spcBef>
              <a:spcAft>
                <a:spcPts val="400"/>
              </a:spcAft>
              <a:buClr>
                <a:schemeClr val="dk1"/>
              </a:buClr>
              <a:buSzPts val="1100"/>
              <a:buFont typeface="Arial"/>
              <a:buNone/>
            </a:pPr>
            <a:r>
              <a:rPr lang="en-GB" sz="2000">
                <a:solidFill>
                  <a:srgbClr val="333333"/>
                </a:solidFill>
                <a:highlight>
                  <a:schemeClr val="lt1"/>
                </a:highlight>
                <a:latin typeface="Roboto"/>
                <a:ea typeface="Roboto"/>
                <a:cs typeface="Roboto"/>
                <a:sym typeface="Roboto"/>
              </a:rPr>
              <a:t>Useful websites for parents</a:t>
            </a:r>
            <a:endParaRPr sz="3500">
              <a:highlight>
                <a:schemeClr val="lt1"/>
              </a:highlight>
            </a:endParaRPr>
          </a:p>
        </p:txBody>
      </p:sp>
      <p:pic>
        <p:nvPicPr>
          <p:cNvPr id="247" name="Google Shape;247;g24f45c14074_0_30"/>
          <p:cNvPicPr preferRelativeResize="0"/>
          <p:nvPr/>
        </p:nvPicPr>
        <p:blipFill>
          <a:blip r:embed="rId10">
            <a:alphaModFix/>
          </a:blip>
          <a:stretch>
            <a:fillRect/>
          </a:stretch>
        </p:blipFill>
        <p:spPr>
          <a:xfrm>
            <a:off x="0" y="0"/>
            <a:ext cx="9144000" cy="6858000"/>
          </a:xfrm>
          <a:prstGeom prst="rect">
            <a:avLst/>
          </a:prstGeom>
          <a:noFill/>
          <a:ln>
            <a:noFill/>
          </a:ln>
        </p:spPr>
      </p:pic>
      <p:pic>
        <p:nvPicPr>
          <p:cNvPr id="248" name="Google Shape;248;g24f45c14074_0_30"/>
          <p:cNvPicPr preferRelativeResize="0"/>
          <p:nvPr/>
        </p:nvPicPr>
        <p:blipFill>
          <a:blip r:embed="rId11">
            <a:alphaModFix/>
          </a:blip>
          <a:stretch>
            <a:fillRect/>
          </a:stretch>
        </p:blipFill>
        <p:spPr>
          <a:xfrm>
            <a:off x="152400" y="152400"/>
            <a:ext cx="9144000" cy="68580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g2120604c9b4_0_8"/>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0" lvl="0" marL="0" rtl="0" algn="l">
              <a:spcBef>
                <a:spcPts val="400"/>
              </a:spcBef>
              <a:spcAft>
                <a:spcPts val="0"/>
              </a:spcAft>
              <a:buNone/>
            </a:pPr>
            <a:r>
              <a:t/>
            </a:r>
            <a:endParaRPr/>
          </a:p>
        </p:txBody>
      </p:sp>
      <p:sp>
        <p:nvSpPr>
          <p:cNvPr id="254" name="Google Shape;254;g2120604c9b4_0_8"/>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pic>
        <p:nvPicPr>
          <p:cNvPr id="255" name="Google Shape;255;g2120604c9b4_0_8"/>
          <p:cNvPicPr preferRelativeResize="0"/>
          <p:nvPr/>
        </p:nvPicPr>
        <p:blipFill>
          <a:blip r:embed="rId3">
            <a:alphaModFix/>
          </a:blip>
          <a:stretch>
            <a:fillRect/>
          </a:stretch>
        </p:blipFill>
        <p:spPr>
          <a:xfrm>
            <a:off x="0" y="0"/>
            <a:ext cx="9144000" cy="68580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3"/>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139446" lvl="0" marL="365760" rtl="0" algn="l">
              <a:spcBef>
                <a:spcPts val="0"/>
              </a:spcBef>
              <a:spcAft>
                <a:spcPts val="0"/>
              </a:spcAft>
              <a:buSzPts val="1836"/>
              <a:buNone/>
            </a:pPr>
            <a:r>
              <a:t/>
            </a:r>
            <a:endParaRPr/>
          </a:p>
        </p:txBody>
      </p:sp>
      <p:sp>
        <p:nvSpPr>
          <p:cNvPr id="261" name="Google Shape;261;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Questions?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Comic Sans MS"/>
              <a:buNone/>
            </a:pPr>
            <a:r>
              <a:rPr lang="en-GB">
                <a:latin typeface="Comic Sans MS"/>
                <a:ea typeface="Comic Sans MS"/>
                <a:cs typeface="Comic Sans MS"/>
                <a:sym typeface="Comic Sans MS"/>
              </a:rPr>
              <a:t>Feedback form...won’t take long!</a:t>
            </a:r>
            <a:endParaRPr>
              <a:latin typeface="Comic Sans MS"/>
              <a:ea typeface="Comic Sans MS"/>
              <a:cs typeface="Comic Sans MS"/>
              <a:sym typeface="Comic Sans MS"/>
            </a:endParaRPr>
          </a:p>
        </p:txBody>
      </p:sp>
      <p:sp>
        <p:nvSpPr>
          <p:cNvPr id="267" name="Google Shape;267;p14"/>
          <p:cNvSpPr txBox="1"/>
          <p:nvPr/>
        </p:nvSpPr>
        <p:spPr>
          <a:xfrm>
            <a:off x="7509346" y="6417254"/>
            <a:ext cx="156324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accent6"/>
                </a:solidFill>
                <a:latin typeface="Lucida Sans"/>
                <a:ea typeface="Lucida Sans"/>
                <a:cs typeface="Lucida Sans"/>
                <a:sym typeface="Lucida Sans"/>
              </a:rPr>
              <a:t>Thanks!  ☺</a:t>
            </a:r>
            <a:endParaRPr b="1" sz="1800">
              <a:solidFill>
                <a:schemeClr val="accent6"/>
              </a:solidFill>
              <a:latin typeface="Lucida Sans"/>
              <a:ea typeface="Lucida Sans"/>
              <a:cs typeface="Lucida Sans"/>
              <a:sym typeface="Lucida Sans"/>
            </a:endParaRPr>
          </a:p>
        </p:txBody>
      </p:sp>
      <p:sp>
        <p:nvSpPr>
          <p:cNvPr id="268" name="Google Shape;268;p14"/>
          <p:cNvSpPr txBox="1"/>
          <p:nvPr>
            <p:ph idx="1" type="body"/>
          </p:nvPr>
        </p:nvSpPr>
        <p:spPr>
          <a:xfrm>
            <a:off x="269200" y="1243425"/>
            <a:ext cx="8614200" cy="5230200"/>
          </a:xfrm>
          <a:prstGeom prst="rect">
            <a:avLst/>
          </a:prstGeom>
          <a:noFill/>
          <a:ln>
            <a:noFill/>
          </a:ln>
        </p:spPr>
        <p:txBody>
          <a:bodyPr anchorCtr="0" anchor="t" bIns="45700" lIns="91425" spcFirstLastPara="1" rIns="91425" wrap="square" tIns="45700">
            <a:normAutofit lnSpcReduction="20000"/>
          </a:bodyPr>
          <a:lstStyle/>
          <a:p>
            <a:pPr indent="-256032" lvl="0" marL="365760" rtl="0" algn="l">
              <a:spcBef>
                <a:spcPts val="0"/>
              </a:spcBef>
              <a:spcAft>
                <a:spcPts val="0"/>
              </a:spcAft>
              <a:buSzPts val="952"/>
              <a:buNone/>
            </a:pPr>
            <a:r>
              <a:rPr lang="en-GB">
                <a:solidFill>
                  <a:schemeClr val="dk1"/>
                </a:solidFill>
              </a:rPr>
              <a:t>Name...........................</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The session was :	a) very useful</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b) quite useful</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c) not useful</a:t>
            </a:r>
            <a:endParaRPr sz="2200">
              <a:solidFill>
                <a:schemeClr val="dk1"/>
              </a:solidFill>
            </a:endParaRPr>
          </a:p>
          <a:p>
            <a:pPr indent="-256032" lvl="0" marL="365760" rtl="0" algn="l">
              <a:spcBef>
                <a:spcPts val="400"/>
              </a:spcBef>
              <a:spcAft>
                <a:spcPts val="0"/>
              </a:spcAft>
              <a:buSzPts val="816"/>
              <a:buNone/>
            </a:pPr>
            <a:r>
              <a:t/>
            </a:r>
            <a:endParaRPr sz="1600">
              <a:solidFill>
                <a:schemeClr val="dk1"/>
              </a:solidFill>
            </a:endParaRPr>
          </a:p>
          <a:p>
            <a:pPr indent="-256032" lvl="0" marL="365760" rtl="0" algn="l">
              <a:spcBef>
                <a:spcPts val="400"/>
              </a:spcBef>
              <a:spcAft>
                <a:spcPts val="0"/>
              </a:spcAft>
              <a:buSzPts val="816"/>
              <a:buNone/>
            </a:pPr>
            <a:r>
              <a:rPr lang="en-GB" sz="1600">
                <a:solidFill>
                  <a:schemeClr val="dk1"/>
                </a:solidFill>
              </a:rPr>
              <a:t>The session was :	a) too complicated</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b) pitched at the right level</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c) too easy</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Confidence scale of addressing issues with your child before the training session? </a:t>
            </a:r>
            <a:endParaRPr sz="2200">
              <a:solidFill>
                <a:schemeClr val="dk1"/>
              </a:solidFill>
            </a:endParaRPr>
          </a:p>
          <a:p>
            <a:pPr indent="0" lvl="0" marL="0" rtl="0" algn="ctr">
              <a:spcBef>
                <a:spcPts val="400"/>
              </a:spcBef>
              <a:spcAft>
                <a:spcPts val="0"/>
              </a:spcAft>
              <a:buSzPts val="952"/>
              <a:buNone/>
            </a:pPr>
            <a:r>
              <a:rPr lang="en-GB">
                <a:solidFill>
                  <a:schemeClr val="dk1"/>
                </a:solidFill>
              </a:rPr>
              <a:t>Not confident 						Very confident</a:t>
            </a:r>
            <a:endParaRPr sz="2200">
              <a:solidFill>
                <a:schemeClr val="dk1"/>
              </a:solidFill>
            </a:endParaRPr>
          </a:p>
          <a:p>
            <a:pPr indent="0" lvl="0" marL="0" rtl="0" algn="ctr">
              <a:spcBef>
                <a:spcPts val="400"/>
              </a:spcBef>
              <a:spcAft>
                <a:spcPts val="0"/>
              </a:spcAft>
              <a:buSzPts val="952"/>
              <a:buNone/>
            </a:pPr>
            <a:r>
              <a:rPr lang="en-GB">
                <a:solidFill>
                  <a:schemeClr val="dk1"/>
                </a:solidFill>
              </a:rPr>
              <a:t>1	2	3	4	5	6	7	8	9	10 </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 Confidence scale of addressing issues after training session?</a:t>
            </a:r>
            <a:endParaRPr sz="2200">
              <a:solidFill>
                <a:schemeClr val="dk1"/>
              </a:solidFill>
            </a:endParaRPr>
          </a:p>
          <a:p>
            <a:pPr indent="0" lvl="0" marL="0" rtl="0" algn="ctr">
              <a:spcBef>
                <a:spcPts val="400"/>
              </a:spcBef>
              <a:spcAft>
                <a:spcPts val="0"/>
              </a:spcAft>
              <a:buSzPts val="952"/>
              <a:buNone/>
            </a:pPr>
            <a:r>
              <a:rPr lang="en-GB">
                <a:solidFill>
                  <a:schemeClr val="dk1"/>
                </a:solidFill>
              </a:rPr>
              <a:t>Not confident 						Very confident</a:t>
            </a:r>
            <a:endParaRPr sz="2200">
              <a:solidFill>
                <a:schemeClr val="dk1"/>
              </a:solidFill>
            </a:endParaRPr>
          </a:p>
          <a:p>
            <a:pPr indent="0" lvl="0" marL="0" rtl="0" algn="ctr">
              <a:spcBef>
                <a:spcPts val="400"/>
              </a:spcBef>
              <a:spcAft>
                <a:spcPts val="0"/>
              </a:spcAft>
              <a:buSzPts val="952"/>
              <a:buNone/>
            </a:pPr>
            <a:r>
              <a:rPr lang="en-GB">
                <a:solidFill>
                  <a:schemeClr val="dk1"/>
                </a:solidFill>
              </a:rPr>
              <a:t>1	2	3	4	5	6	7	8	9	10 </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Any other comments?......................................................................................</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Do you need any more info?.............................................................................</a:t>
            </a:r>
            <a:endParaRPr>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2011-11-09T14:22:02Z</dcterms:created>
  <dc:creator>chaayas</dc:creator>
</cp:coreProperties>
</file>